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5" r:id="rId2"/>
    <p:sldId id="304" r:id="rId3"/>
    <p:sldId id="305" r:id="rId4"/>
    <p:sldId id="263" r:id="rId5"/>
    <p:sldId id="264" r:id="rId6"/>
    <p:sldId id="257" r:id="rId7"/>
    <p:sldId id="258" r:id="rId8"/>
    <p:sldId id="259" r:id="rId9"/>
    <p:sldId id="260" r:id="rId10"/>
    <p:sldId id="261" r:id="rId11"/>
    <p:sldId id="262" r:id="rId12"/>
    <p:sldId id="272" r:id="rId13"/>
    <p:sldId id="306" r:id="rId14"/>
    <p:sldId id="307" r:id="rId15"/>
    <p:sldId id="308" r:id="rId16"/>
    <p:sldId id="309" r:id="rId17"/>
    <p:sldId id="310" r:id="rId18"/>
    <p:sldId id="273" r:id="rId19"/>
    <p:sldId id="275" r:id="rId20"/>
    <p:sldId id="276" r:id="rId21"/>
    <p:sldId id="279" r:id="rId22"/>
    <p:sldId id="280" r:id="rId23"/>
    <p:sldId id="281" r:id="rId24"/>
    <p:sldId id="303" r:id="rId25"/>
    <p:sldId id="284" r:id="rId26"/>
    <p:sldId id="285" r:id="rId27"/>
    <p:sldId id="286" r:id="rId28"/>
    <p:sldId id="287" r:id="rId29"/>
    <p:sldId id="288" r:id="rId30"/>
    <p:sldId id="289" r:id="rId31"/>
    <p:sldId id="290" r:id="rId32"/>
    <p:sldId id="291" r:id="rId33"/>
    <p:sldId id="292" r:id="rId34"/>
    <p:sldId id="293" r:id="rId35"/>
    <p:sldId id="296" r:id="rId36"/>
    <p:sldId id="298" r:id="rId37"/>
    <p:sldId id="316" r:id="rId38"/>
    <p:sldId id="311" r:id="rId39"/>
    <p:sldId id="312" r:id="rId40"/>
    <p:sldId id="313" r:id="rId41"/>
    <p:sldId id="314" r:id="rId42"/>
    <p:sldId id="315" r:id="rId43"/>
    <p:sldId id="317" r:id="rId44"/>
    <p:sldId id="299" r:id="rId45"/>
    <p:sldId id="300" r:id="rId46"/>
    <p:sldId id="301" r:id="rId47"/>
    <p:sldId id="318" r:id="rId48"/>
    <p:sldId id="319" r:id="rId49"/>
    <p:sldId id="32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6" d="100"/>
          <a:sy n="86" d="100"/>
        </p:scale>
        <p:origin x="1819"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6B3871A8-B835-4B0A-AFFD-3EFCC5D88B3D}" type="datetimeFigureOut">
              <a:rPr lang="en-US" smtClean="0"/>
              <a:t>3/5/2021</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F28119EC-E6D8-45F4-842A-BE3141373677}" type="slidenum">
              <a:rPr lang="en-IN" smtClean="0"/>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B3871A8-B835-4B0A-AFFD-3EFCC5D88B3D}" type="datetimeFigureOut">
              <a:rPr lang="en-US" smtClean="0"/>
              <a:t>3/5/2021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8119EC-E6D8-45F4-842A-BE3141373677}"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B3871A8-B835-4B0A-AFFD-3EFCC5D88B3D}" type="datetimeFigureOut">
              <a:rPr lang="en-US" smtClean="0"/>
              <a:t>3/5/2021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8119EC-E6D8-45F4-842A-BE3141373677}"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930275"/>
            <a:ext cx="8382000" cy="6699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381000" y="1676400"/>
            <a:ext cx="4114800" cy="458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676400"/>
            <a:ext cx="4114800" cy="4586288"/>
          </a:xfrm>
        </p:spPr>
        <p:txBody>
          <a:bodyPr/>
          <a:lstStyle/>
          <a:p>
            <a:endParaRPr lang="en-GB"/>
          </a:p>
        </p:txBody>
      </p:sp>
      <p:sp>
        <p:nvSpPr>
          <p:cNvPr id="5" name="Footer Placeholder 4"/>
          <p:cNvSpPr>
            <a:spLocks noGrp="1"/>
          </p:cNvSpPr>
          <p:nvPr>
            <p:ph type="ftr" sz="quarter" idx="10"/>
          </p:nvPr>
        </p:nvSpPr>
        <p:spPr>
          <a:xfrm>
            <a:off x="381000" y="6248400"/>
            <a:ext cx="8382000" cy="457200"/>
          </a:xfrm>
        </p:spPr>
        <p:txBody>
          <a:bodyPr/>
          <a:lstStyle>
            <a:lvl1pPr>
              <a:defRPr b="0" i="0"/>
            </a:lvl1pPr>
          </a:lstStyle>
          <a:p>
            <a:r>
              <a:rPr lang="en-US"/>
              <a:t>The Ronald Reagan Institute of Emergency Medicine</a:t>
            </a:r>
          </a:p>
          <a:p>
            <a:r>
              <a:rPr lang="en-US"/>
              <a:t>Dedicated to saving lives by improving Emergency Care in the United States and around the world.</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30275"/>
            <a:ext cx="8382000" cy="6699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381000" y="1676400"/>
            <a:ext cx="4114800" cy="458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76400"/>
            <a:ext cx="4114800" cy="458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a:xfrm>
            <a:off x="381000" y="6248400"/>
            <a:ext cx="8382000" cy="457200"/>
          </a:xfrm>
        </p:spPr>
        <p:txBody>
          <a:bodyPr/>
          <a:lstStyle>
            <a:lvl1pPr>
              <a:defRPr b="0" i="0"/>
            </a:lvl1pPr>
          </a:lstStyle>
          <a:p>
            <a:r>
              <a:rPr lang="en-US"/>
              <a:t>The Ronald Reagan Institute of Emergency Medicine</a:t>
            </a:r>
          </a:p>
          <a:p>
            <a:r>
              <a:rPr lang="en-US"/>
              <a:t>Dedicated to saving lives by improving Emergency Care in the United States and around the world.</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B3871A8-B835-4B0A-AFFD-3EFCC5D88B3D}" type="datetimeFigureOut">
              <a:rPr lang="en-US" smtClean="0"/>
              <a:t>3/5/2021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8119EC-E6D8-45F4-842A-BE3141373677}"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B3871A8-B835-4B0A-AFFD-3EFCC5D88B3D}" type="datetimeFigureOut">
              <a:rPr lang="en-US" smtClean="0"/>
              <a:t>3/5/2021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F28119EC-E6D8-45F4-842A-BE3141373677}"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B3871A8-B835-4B0A-AFFD-3EFCC5D88B3D}" type="datetimeFigureOut">
              <a:rPr lang="en-US" smtClean="0"/>
              <a:t>3/5/2021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8119EC-E6D8-45F4-842A-BE3141373677}"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B3871A8-B835-4B0A-AFFD-3EFCC5D88B3D}" type="datetimeFigureOut">
              <a:rPr lang="en-US" smtClean="0"/>
              <a:t>3/5/2021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28119EC-E6D8-45F4-842A-BE3141373677}"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B3871A8-B835-4B0A-AFFD-3EFCC5D88B3D}" type="datetimeFigureOut">
              <a:rPr lang="en-US" smtClean="0"/>
              <a:t>3/5/2021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28119EC-E6D8-45F4-842A-BE3141373677}"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871A8-B835-4B0A-AFFD-3EFCC5D88B3D}" type="datetimeFigureOut">
              <a:rPr lang="en-US" smtClean="0"/>
              <a:t>3/5/2021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28119EC-E6D8-45F4-842A-BE3141373677}"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B3871A8-B835-4B0A-AFFD-3EFCC5D88B3D}" type="datetimeFigureOut">
              <a:rPr lang="en-US" smtClean="0"/>
              <a:t>3/5/2021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8119EC-E6D8-45F4-842A-BE3141373677}"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B3871A8-B835-4B0A-AFFD-3EFCC5D88B3D}" type="datetimeFigureOut">
              <a:rPr lang="en-US" smtClean="0"/>
              <a:t>3/5/2021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8119EC-E6D8-45F4-842A-BE3141373677}"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B3871A8-B835-4B0A-AFFD-3EFCC5D88B3D}" type="datetimeFigureOut">
              <a:rPr lang="en-US" smtClean="0"/>
              <a:t>3/5/2021</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28119EC-E6D8-45F4-842A-BE3141373677}"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panose="05020102010507070707"/>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panose="05020102010507070707"/>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panose="05040102010807070707"/>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panose="05020102010507070707"/>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utumn Leaves.jpg"/>
          <p:cNvPicPr>
            <a:picLocks noChangeAspect="1"/>
          </p:cNvPicPr>
          <p:nvPr/>
        </p:nvPicPr>
        <p:blipFill>
          <a:blip r:embed="rId2"/>
          <a:stretch>
            <a:fillRect/>
          </a:stretch>
        </p:blipFill>
        <p:spPr>
          <a:xfrm>
            <a:off x="0" y="71462"/>
            <a:ext cx="9144000" cy="6858000"/>
          </a:xfrm>
          <a:prstGeom prst="rect">
            <a:avLst/>
          </a:prstGeom>
        </p:spPr>
      </p:pic>
      <p:sp>
        <p:nvSpPr>
          <p:cNvPr id="2" name="Title 1"/>
          <p:cNvSpPr>
            <a:spLocks noGrp="1"/>
          </p:cNvSpPr>
          <p:nvPr>
            <p:ph type="title"/>
          </p:nvPr>
        </p:nvSpPr>
        <p:spPr>
          <a:xfrm rot="21384157">
            <a:off x="669033" y="1925737"/>
            <a:ext cx="8204825" cy="3463848"/>
          </a:xfrm>
        </p:spPr>
        <p:txBody>
          <a:bodyPr>
            <a:normAutofit/>
          </a:bodyPr>
          <a:lstStyle/>
          <a:p>
            <a:r>
              <a:rPr lang="en-US" dirty="0">
                <a:solidFill>
                  <a:srgbClr val="FF0000"/>
                </a:solidFill>
              </a:rPr>
              <a:t>MYCOBACTERIUM TUBERCULOSIS</a:t>
            </a:r>
            <a:br>
              <a:rPr lang="en-US" dirty="0">
                <a:solidFill>
                  <a:schemeClr val="bg1"/>
                </a:solidFill>
              </a:rPr>
            </a:br>
            <a:endParaRPr lang="en-IN" dirty="0">
              <a:solidFill>
                <a:schemeClr val="bg1"/>
              </a:solidFill>
            </a:endParaRPr>
          </a:p>
        </p:txBody>
      </p:sp>
      <p:sp>
        <p:nvSpPr>
          <p:cNvPr id="3" name="TextBox 2">
            <a:extLst>
              <a:ext uri="{FF2B5EF4-FFF2-40B4-BE49-F238E27FC236}">
                <a16:creationId xmlns:a16="http://schemas.microsoft.com/office/drawing/2014/main" id="{A5C4ACDA-6F24-4AC1-802D-D8FAE59243C9}"/>
              </a:ext>
            </a:extLst>
          </p:cNvPr>
          <p:cNvSpPr txBox="1"/>
          <p:nvPr/>
        </p:nvSpPr>
        <p:spPr>
          <a:xfrm>
            <a:off x="5508104" y="4581128"/>
            <a:ext cx="3466341" cy="923330"/>
          </a:xfrm>
          <a:prstGeom prst="rect">
            <a:avLst/>
          </a:prstGeom>
          <a:noFill/>
        </p:spPr>
        <p:txBody>
          <a:bodyPr wrap="square" rtlCol="0">
            <a:spAutoFit/>
          </a:bodyPr>
          <a:lstStyle/>
          <a:p>
            <a:r>
              <a:rPr lang="en-US" dirty="0"/>
              <a:t>DR.T.AJAYAN</a:t>
            </a:r>
          </a:p>
          <a:p>
            <a:r>
              <a:rPr lang="en-US" dirty="0"/>
              <a:t>PROF. &amp; HOD</a:t>
            </a:r>
          </a:p>
          <a:p>
            <a:r>
              <a:rPr lang="en-US" dirty="0"/>
              <a:t>PRACTICE OF MEDICINE</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ACID FASTNESS IN M. TUBERCULOSIS</a:t>
            </a:r>
            <a:endParaRPr lang="en-IN" dirty="0"/>
          </a:p>
        </p:txBody>
      </p:sp>
      <p:sp>
        <p:nvSpPr>
          <p:cNvPr id="3" name="Content Placeholder 2"/>
          <p:cNvSpPr>
            <a:spLocks noGrp="1"/>
          </p:cNvSpPr>
          <p:nvPr>
            <p:ph idx="1"/>
          </p:nvPr>
        </p:nvSpPr>
        <p:spPr/>
        <p:txBody>
          <a:bodyPr/>
          <a:lstStyle/>
          <a:p>
            <a:r>
              <a:rPr lang="en-US" dirty="0"/>
              <a:t>LIPID –RICH WAXY CELL WALL</a:t>
            </a:r>
          </a:p>
          <a:p>
            <a:r>
              <a:rPr lang="en-US" dirty="0"/>
              <a:t>SEMIPERMEABLE MEMBRANE AROUND CELL</a:t>
            </a:r>
          </a:p>
          <a:p>
            <a:pPr>
              <a:buNone/>
            </a:pP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EXPOSURE TO INFECTION</a:t>
            </a:r>
            <a:endParaRPr lang="en-IN" dirty="0"/>
          </a:p>
        </p:txBody>
      </p:sp>
      <p:sp>
        <p:nvSpPr>
          <p:cNvPr id="3" name="Content Placeholder 2"/>
          <p:cNvSpPr>
            <a:spLocks noGrp="1"/>
          </p:cNvSpPr>
          <p:nvPr>
            <p:ph idx="1"/>
          </p:nvPr>
        </p:nvSpPr>
        <p:spPr/>
        <p:txBody>
          <a:bodyPr/>
          <a:lstStyle/>
          <a:p>
            <a:r>
              <a:rPr lang="en-US" dirty="0"/>
              <a:t>SOURCE OF INFECTION-OPEN CASE OF PULMONARY TUBERCULOSIS</a:t>
            </a:r>
          </a:p>
          <a:p>
            <a:r>
              <a:rPr lang="en-US" dirty="0"/>
              <a:t>MODE OF INFECTION-</a:t>
            </a:r>
          </a:p>
          <a:p>
            <a:r>
              <a:rPr lang="en-US" dirty="0"/>
              <a:t>            BY DROPLET NUCLEI, WHICH ARE AEROSOLIZED BYCOUGHING’ SNEEZING, OR SPEAKING.3000 INFECTIOUS NUCLEI PER COUGH</a:t>
            </a:r>
          </a:p>
          <a:p>
            <a:r>
              <a:rPr lang="en-US" dirty="0"/>
              <a:t>            INGESTION</a:t>
            </a: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DETERMINANT OF TRANSMISSION</a:t>
            </a:r>
            <a:endParaRPr lang="en-IN" dirty="0"/>
          </a:p>
        </p:txBody>
      </p:sp>
      <p:sp>
        <p:nvSpPr>
          <p:cNvPr id="3" name="Content Placeholder 2"/>
          <p:cNvSpPr>
            <a:spLocks noGrp="1"/>
          </p:cNvSpPr>
          <p:nvPr>
            <p:ph idx="1"/>
          </p:nvPr>
        </p:nvSpPr>
        <p:spPr/>
        <p:txBody>
          <a:bodyPr/>
          <a:lstStyle/>
          <a:p>
            <a:r>
              <a:rPr lang="en-US" dirty="0"/>
              <a:t>PROBABILITY OF CONTACT WITH A CASE OF TUBERCULOSIS</a:t>
            </a:r>
          </a:p>
          <a:p>
            <a:r>
              <a:rPr lang="en-US" dirty="0"/>
              <a:t>INTIMACY AND DURATION OF CONTACT</a:t>
            </a:r>
          </a:p>
          <a:p>
            <a:r>
              <a:rPr lang="en-US" dirty="0"/>
              <a:t>DEGREE OF INFECTIOUSNESS OF THE CASE</a:t>
            </a:r>
          </a:p>
          <a:p>
            <a:r>
              <a:rPr lang="en-US" dirty="0"/>
              <a:t>SHARED ENVIORNMENT OF THE CONTACT</a:t>
            </a:r>
          </a:p>
          <a:p>
            <a:r>
              <a:rPr lang="en-US" dirty="0"/>
              <a:t>INFECTION IS DETERMINED BY EXOGENOUS FACTOR</a:t>
            </a:r>
          </a:p>
          <a:p>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p:txBody>
          <a:bodyPr/>
          <a:lstStyle/>
          <a:p>
            <a:r>
              <a:rPr lang="en-US"/>
              <a:t>Transmission</a:t>
            </a:r>
          </a:p>
        </p:txBody>
      </p:sp>
      <p:sp>
        <p:nvSpPr>
          <p:cNvPr id="667651" name="Rectangle 3"/>
          <p:cNvSpPr>
            <a:spLocks noGrp="1" noChangeArrowheads="1"/>
          </p:cNvSpPr>
          <p:nvPr>
            <p:ph idx="1"/>
          </p:nvPr>
        </p:nvSpPr>
        <p:spPr/>
        <p:txBody>
          <a:bodyPr/>
          <a:lstStyle/>
          <a:p>
            <a:pPr marL="342900" indent="-342900">
              <a:lnSpc>
                <a:spcPct val="90000"/>
              </a:lnSpc>
            </a:pPr>
            <a:r>
              <a:rPr lang="en-US" sz="3200" dirty="0"/>
              <a:t>Pulmonary tuberculosis is a disease of respiratory transmission, Patients with the active disease (bacilli) expel them into the air by:</a:t>
            </a:r>
          </a:p>
          <a:p>
            <a:pPr marL="742950" lvl="1" indent="-285750">
              <a:lnSpc>
                <a:spcPct val="90000"/>
              </a:lnSpc>
            </a:pPr>
            <a:r>
              <a:rPr lang="en-US" sz="2800" dirty="0">
                <a:latin typeface="Trebuchet MS" panose="020B0603020202020204" pitchFamily="34" charset="0"/>
              </a:rPr>
              <a:t>coughing,</a:t>
            </a:r>
            <a:r>
              <a:rPr lang="en-US" sz="2800" dirty="0"/>
              <a:t> </a:t>
            </a:r>
          </a:p>
          <a:p>
            <a:pPr marL="742950" lvl="1" indent="-285750">
              <a:lnSpc>
                <a:spcPct val="90000"/>
              </a:lnSpc>
            </a:pPr>
            <a:r>
              <a:rPr lang="en-US" sz="2800" dirty="0">
                <a:latin typeface="Trebuchet MS" panose="020B0603020202020204" pitchFamily="34" charset="0"/>
              </a:rPr>
              <a:t>sneezing,</a:t>
            </a:r>
            <a:r>
              <a:rPr lang="en-US" sz="2800" dirty="0"/>
              <a:t> </a:t>
            </a:r>
          </a:p>
          <a:p>
            <a:pPr marL="742950" lvl="1" indent="-285750">
              <a:lnSpc>
                <a:spcPct val="90000"/>
              </a:lnSpc>
            </a:pPr>
            <a:r>
              <a:rPr lang="en-US" sz="2800" dirty="0">
                <a:latin typeface="Trebuchet MS" panose="020B0603020202020204" pitchFamily="34" charset="0"/>
              </a:rPr>
              <a:t>shouting,</a:t>
            </a:r>
          </a:p>
          <a:p>
            <a:pPr marL="742950" lvl="1" indent="-285750">
              <a:lnSpc>
                <a:spcPct val="90000"/>
              </a:lnSpc>
            </a:pPr>
            <a:r>
              <a:rPr lang="en-US" sz="2800" dirty="0">
                <a:latin typeface="Trebuchet MS" panose="020B0603020202020204" pitchFamily="34" charset="0"/>
              </a:rPr>
              <a:t>or any other way that will expel bacilli into the air </a:t>
            </a:r>
            <a:endParaRPr lang="en-US" sz="2800" dirty="0"/>
          </a:p>
          <a:p>
            <a:pPr marL="342900" indent="-342900">
              <a:lnSpc>
                <a:spcPct val="90000"/>
              </a:lnSpc>
            </a:pPr>
            <a:endParaRPr lang="en-US" sz="3200" dirty="0"/>
          </a:p>
        </p:txBody>
      </p:sp>
      <p:sp>
        <p:nvSpPr>
          <p:cNvPr id="4" name="Footer Placeholder 3"/>
          <p:cNvSpPr>
            <a:spLocks noGrp="1"/>
          </p:cNvSpPr>
          <p:nvPr>
            <p:ph type="ftr" sz="quarter" idx="11"/>
          </p:nvPr>
        </p:nvSpPr>
        <p:spPr>
          <a:xfrm>
            <a:off x="714348" y="6357958"/>
            <a:ext cx="1357322" cy="365125"/>
          </a:xfrm>
        </p:spPr>
        <p:txBody>
          <a:bodyPr/>
          <a:lstStyle/>
          <a:p>
            <a:r>
              <a:rPr lang="en-US" i="1" dirty="0"/>
              <a:t>M.TUBERCULOSIS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idx="1"/>
          </p:nvPr>
        </p:nvSpPr>
        <p:spPr/>
        <p:txBody>
          <a:bodyPr/>
          <a:lstStyle/>
          <a:p>
            <a:pPr marL="342900" indent="-342900"/>
            <a:r>
              <a:rPr lang="en-US" sz="3200"/>
              <a:t>Once inhaled by a tuberculin free person, the bacilli multiply 4 -6 weeks and spreads throughout the body. The bacilli implant in areas of high partial pressure of oxygen:  </a:t>
            </a:r>
          </a:p>
          <a:p>
            <a:pPr marL="342900" indent="-342900"/>
            <a:r>
              <a:rPr lang="en-US" sz="3200">
                <a:latin typeface="Trebuchet MS" panose="020B0603020202020204" pitchFamily="34" charset="0"/>
              </a:rPr>
              <a:t>lung</a:t>
            </a:r>
            <a:r>
              <a:rPr lang="en-US" sz="3200"/>
              <a:t> </a:t>
            </a:r>
          </a:p>
          <a:p>
            <a:pPr marL="342900" indent="-342900"/>
            <a:r>
              <a:rPr lang="en-US" sz="3200">
                <a:latin typeface="Trebuchet MS" panose="020B0603020202020204" pitchFamily="34" charset="0"/>
              </a:rPr>
              <a:t>renal cortex</a:t>
            </a:r>
            <a:r>
              <a:rPr lang="en-US" sz="3200"/>
              <a:t> </a:t>
            </a:r>
          </a:p>
          <a:p>
            <a:pPr marL="342900" indent="-342900"/>
            <a:r>
              <a:rPr lang="en-US" sz="3200">
                <a:latin typeface="Trebuchet MS" panose="020B0603020202020204" pitchFamily="34" charset="0"/>
              </a:rPr>
              <a:t>reticuloendothelial system</a:t>
            </a:r>
            <a:endParaRPr lang="en-US" sz="3200"/>
          </a:p>
          <a:p>
            <a:pPr marL="342900" indent="-342900">
              <a:buFontTx/>
              <a:buNone/>
            </a:pPr>
            <a:endParaRPr lang="en-US" sz="3600"/>
          </a:p>
        </p:txBody>
      </p:sp>
      <p:sp>
        <p:nvSpPr>
          <p:cNvPr id="3" name="Footer Placeholder 3"/>
          <p:cNvSpPr>
            <a:spLocks noGrp="1"/>
          </p:cNvSpPr>
          <p:nvPr>
            <p:ph type="ftr" sz="quarter" idx="11"/>
          </p:nvPr>
        </p:nvSpPr>
        <p:spPr>
          <a:xfrm>
            <a:off x="928662" y="5857892"/>
            <a:ext cx="1400156" cy="365125"/>
          </a:xfrm>
        </p:spPr>
        <p:txBody>
          <a:bodyPr/>
          <a:lstStyle/>
          <a:p>
            <a:r>
              <a:rPr lang="en-US" i="1" dirty="0"/>
              <a:t>M.TUBERCULOSIS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a:xfrm>
            <a:off x="457200" y="6356350"/>
            <a:ext cx="1400156" cy="365125"/>
          </a:xfrm>
        </p:spPr>
        <p:txBody>
          <a:bodyPr/>
          <a:lstStyle/>
          <a:p>
            <a:r>
              <a:rPr lang="en-US" i="1" dirty="0"/>
              <a:t>M.TUBERCULOSIS</a:t>
            </a:r>
          </a:p>
        </p:txBody>
      </p:sp>
      <p:pic>
        <p:nvPicPr>
          <p:cNvPr id="670722" name="Picture 2" descr="TB transmission1"/>
          <p:cNvPicPr>
            <a:picLocks noChangeAspect="1" noChangeArrowheads="1"/>
          </p:cNvPicPr>
          <p:nvPr/>
        </p:nvPicPr>
        <p:blipFill>
          <a:blip r:embed="rId2"/>
          <a:srcRect/>
          <a:stretch>
            <a:fillRect/>
          </a:stretch>
        </p:blipFill>
        <p:spPr bwMode="auto">
          <a:xfrm>
            <a:off x="1295400" y="990600"/>
            <a:ext cx="6624638" cy="5245100"/>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3" name="Rectangle 5"/>
          <p:cNvSpPr>
            <a:spLocks noGrp="1" noChangeArrowheads="1"/>
          </p:cNvSpPr>
          <p:nvPr>
            <p:ph type="title"/>
          </p:nvPr>
        </p:nvSpPr>
        <p:spPr/>
        <p:txBody>
          <a:bodyPr>
            <a:normAutofit fontScale="90000"/>
          </a:bodyPr>
          <a:lstStyle/>
          <a:p>
            <a:r>
              <a:rPr lang="en-IN" b="0"/>
              <a:t>TRANSMISSION</a:t>
            </a:r>
          </a:p>
        </p:txBody>
      </p:sp>
      <p:sp>
        <p:nvSpPr>
          <p:cNvPr id="708611" name="Rectangle 3"/>
          <p:cNvSpPr>
            <a:spLocks noGrp="1" noChangeArrowheads="1"/>
          </p:cNvSpPr>
          <p:nvPr>
            <p:ph type="body" sz="half" idx="1"/>
          </p:nvPr>
        </p:nvSpPr>
        <p:spPr>
          <a:xfrm>
            <a:off x="381000" y="1676400"/>
            <a:ext cx="3962400" cy="4586288"/>
          </a:xfrm>
        </p:spPr>
        <p:txBody>
          <a:bodyPr/>
          <a:lstStyle/>
          <a:p>
            <a:endParaRPr lang="en-IN" sz="2400" b="1"/>
          </a:p>
          <a:p>
            <a:r>
              <a:rPr lang="en-IN" sz="2400"/>
              <a:t>Lungs</a:t>
            </a:r>
          </a:p>
          <a:p>
            <a:r>
              <a:rPr lang="en-IN" sz="2400"/>
              <a:t>Inhalation of droplet nuclei</a:t>
            </a:r>
          </a:p>
          <a:p>
            <a:r>
              <a:rPr lang="en-IN" sz="2400"/>
              <a:t>Coughing: 3000</a:t>
            </a:r>
          </a:p>
          <a:p>
            <a:r>
              <a:rPr lang="en-IN" sz="2400"/>
              <a:t>droplet nuclei/cough</a:t>
            </a:r>
          </a:p>
          <a:p>
            <a:r>
              <a:rPr lang="en-IN" sz="2400"/>
              <a:t> Talking: 5 minutes</a:t>
            </a:r>
          </a:p>
          <a:p>
            <a:r>
              <a:rPr lang="en-IN" sz="2400"/>
              <a:t> Sneezing: BEST</a:t>
            </a:r>
          </a:p>
          <a:p>
            <a:endParaRPr lang="en-IN" sz="2400"/>
          </a:p>
        </p:txBody>
      </p:sp>
      <p:pic>
        <p:nvPicPr>
          <p:cNvPr id="708612" name="Picture 4"/>
          <p:cNvPicPr>
            <a:picLocks noGrp="1" noChangeAspect="1" noChangeArrowheads="1"/>
          </p:cNvPicPr>
          <p:nvPr>
            <p:ph sz="half" idx="2"/>
          </p:nvPr>
        </p:nvPicPr>
        <p:blipFill>
          <a:blip r:embed="rId2"/>
          <a:srcRect/>
          <a:stretch>
            <a:fillRect/>
          </a:stretch>
        </p:blipFill>
        <p:spPr>
          <a:xfrm>
            <a:off x="4114800" y="1676400"/>
            <a:ext cx="4648200" cy="4357688"/>
          </a:xfrm>
          <a:noFill/>
        </p:spPr>
      </p:pic>
      <p:sp>
        <p:nvSpPr>
          <p:cNvPr id="5" name="Footer Placeholder 4"/>
          <p:cNvSpPr>
            <a:spLocks noGrp="1"/>
          </p:cNvSpPr>
          <p:nvPr>
            <p:ph type="ftr" sz="quarter" idx="10"/>
          </p:nvPr>
        </p:nvSpPr>
        <p:spPr>
          <a:xfrm>
            <a:off x="5786446" y="6248400"/>
            <a:ext cx="2976554" cy="457200"/>
          </a:xfrm>
        </p:spPr>
        <p:txBody>
          <a:bodyPr/>
          <a:lstStyle/>
          <a:p>
            <a:r>
              <a:rPr lang="en-US" i="1" dirty="0"/>
              <a:t>M.TUBERCULOSIS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p:txBody>
          <a:bodyPr/>
          <a:lstStyle/>
          <a:p>
            <a:r>
              <a:rPr lang="en-US"/>
              <a:t>Contd..</a:t>
            </a:r>
            <a:endParaRPr lang="en-IN"/>
          </a:p>
        </p:txBody>
      </p:sp>
      <p:sp>
        <p:nvSpPr>
          <p:cNvPr id="728067" name="Rectangle 3"/>
          <p:cNvSpPr>
            <a:spLocks noGrp="1" noChangeArrowheads="1"/>
          </p:cNvSpPr>
          <p:nvPr>
            <p:ph idx="1"/>
          </p:nvPr>
        </p:nvSpPr>
        <p:spPr/>
        <p:txBody>
          <a:bodyPr/>
          <a:lstStyle/>
          <a:p>
            <a:pPr>
              <a:buFontTx/>
              <a:buNone/>
            </a:pPr>
            <a:r>
              <a:rPr lang="en-IN" b="1"/>
              <a:t>                          Person to person</a:t>
            </a:r>
          </a:p>
          <a:p>
            <a:pPr>
              <a:buFontTx/>
              <a:buNone/>
            </a:pPr>
            <a:r>
              <a:rPr lang="en-US" b="1"/>
              <a:t>                                         via</a:t>
            </a:r>
            <a:endParaRPr lang="en-IN" b="1"/>
          </a:p>
          <a:p>
            <a:pPr>
              <a:buFontTx/>
              <a:buNone/>
            </a:pPr>
            <a:r>
              <a:rPr lang="en-IN" b="1"/>
              <a:t>                       Airborne transmission</a:t>
            </a:r>
          </a:p>
          <a:p>
            <a:pPr>
              <a:buFontTx/>
              <a:buNone/>
            </a:pPr>
            <a:r>
              <a:rPr lang="en-IN" b="1"/>
              <a:t>                                        in</a:t>
            </a:r>
          </a:p>
          <a:p>
            <a:pPr>
              <a:buFontTx/>
              <a:buNone/>
            </a:pPr>
            <a:r>
              <a:rPr lang="en-IN" b="1"/>
              <a:t>                       Confined environment</a:t>
            </a:r>
          </a:p>
        </p:txBody>
      </p:sp>
      <p:sp>
        <p:nvSpPr>
          <p:cNvPr id="10" name="Footer Placeholder 3"/>
          <p:cNvSpPr>
            <a:spLocks noGrp="1"/>
          </p:cNvSpPr>
          <p:nvPr>
            <p:ph type="ftr" sz="quarter" idx="11"/>
          </p:nvPr>
        </p:nvSpPr>
        <p:spPr/>
        <p:txBody>
          <a:bodyPr/>
          <a:lstStyle/>
          <a:p>
            <a:r>
              <a:rPr lang="en-US" i="1" dirty="0"/>
              <a:t>M.TUBERCULOSIS</a:t>
            </a:r>
          </a:p>
        </p:txBody>
      </p:sp>
      <p:sp>
        <p:nvSpPr>
          <p:cNvPr id="728068" name="AutoShape 4"/>
          <p:cNvSpPr>
            <a:spLocks noChangeArrowheads="1"/>
          </p:cNvSpPr>
          <p:nvPr/>
        </p:nvSpPr>
        <p:spPr bwMode="auto">
          <a:xfrm>
            <a:off x="4267200" y="2133600"/>
            <a:ext cx="381000" cy="609600"/>
          </a:xfrm>
          <a:prstGeom prst="downArrow">
            <a:avLst>
              <a:gd name="adj1" fmla="val 50000"/>
              <a:gd name="adj2" fmla="val 40000"/>
            </a:avLst>
          </a:prstGeom>
          <a:noFill/>
          <a:ln w="9525" algn="ctr">
            <a:noFill/>
            <a:miter lim="800000"/>
          </a:ln>
          <a:effectLst/>
        </p:spPr>
        <p:txBody>
          <a:bodyPr wrap="none" anchor="ctr"/>
          <a:lstStyle/>
          <a:p>
            <a:endParaRPr lang="en-GB"/>
          </a:p>
        </p:txBody>
      </p:sp>
      <p:sp>
        <p:nvSpPr>
          <p:cNvPr id="728069" name="AutoShape 5"/>
          <p:cNvSpPr>
            <a:spLocks noChangeArrowheads="1"/>
          </p:cNvSpPr>
          <p:nvPr/>
        </p:nvSpPr>
        <p:spPr bwMode="auto">
          <a:xfrm>
            <a:off x="4114800" y="2209800"/>
            <a:ext cx="381000" cy="533400"/>
          </a:xfrm>
          <a:prstGeom prst="downArrow">
            <a:avLst>
              <a:gd name="adj1" fmla="val 50000"/>
              <a:gd name="adj2" fmla="val 35000"/>
            </a:avLst>
          </a:prstGeom>
          <a:noFill/>
          <a:ln w="9525" algn="ctr">
            <a:noFill/>
            <a:miter lim="800000"/>
          </a:ln>
          <a:effectLst/>
        </p:spPr>
        <p:txBody>
          <a:bodyPr wrap="none" anchor="ctr"/>
          <a:lstStyle/>
          <a:p>
            <a:endParaRPr lang="en-GB"/>
          </a:p>
        </p:txBody>
      </p:sp>
      <p:sp>
        <p:nvSpPr>
          <p:cNvPr id="728070" name="AutoShape 6"/>
          <p:cNvSpPr>
            <a:spLocks noChangeArrowheads="1"/>
          </p:cNvSpPr>
          <p:nvPr/>
        </p:nvSpPr>
        <p:spPr bwMode="auto">
          <a:xfrm>
            <a:off x="4114800" y="2209800"/>
            <a:ext cx="485775" cy="976313"/>
          </a:xfrm>
          <a:prstGeom prst="downArrow">
            <a:avLst>
              <a:gd name="adj1" fmla="val 50000"/>
              <a:gd name="adj2" fmla="val 50245"/>
            </a:avLst>
          </a:prstGeom>
          <a:noFill/>
          <a:ln w="9525" algn="ctr">
            <a:noFill/>
            <a:miter lim="800000"/>
          </a:ln>
          <a:effectLst/>
        </p:spPr>
        <p:txBody>
          <a:bodyPr wrap="none" anchor="ctr"/>
          <a:lstStyle/>
          <a:p>
            <a:endParaRPr lang="en-GB"/>
          </a:p>
        </p:txBody>
      </p:sp>
      <p:sp>
        <p:nvSpPr>
          <p:cNvPr id="728071" name="AutoShape 7"/>
          <p:cNvSpPr>
            <a:spLocks noChangeArrowheads="1"/>
          </p:cNvSpPr>
          <p:nvPr/>
        </p:nvSpPr>
        <p:spPr bwMode="auto">
          <a:xfrm>
            <a:off x="3962400" y="2133600"/>
            <a:ext cx="609600" cy="685800"/>
          </a:xfrm>
          <a:prstGeom prst="downArrow">
            <a:avLst>
              <a:gd name="adj1" fmla="val 50000"/>
              <a:gd name="adj2" fmla="val 28125"/>
            </a:avLst>
          </a:prstGeom>
          <a:noFill/>
          <a:ln w="9525" algn="ctr">
            <a:noFill/>
            <a:miter lim="800000"/>
          </a:ln>
          <a:effectLst/>
        </p:spPr>
        <p:txBody>
          <a:bodyPr wrap="none" anchor="ctr"/>
          <a:lstStyle/>
          <a:p>
            <a:endParaRPr lang="en-GB"/>
          </a:p>
        </p:txBody>
      </p:sp>
      <p:sp>
        <p:nvSpPr>
          <p:cNvPr id="728072" name="AutoShape 8"/>
          <p:cNvSpPr>
            <a:spLocks noChangeArrowheads="1"/>
          </p:cNvSpPr>
          <p:nvPr/>
        </p:nvSpPr>
        <p:spPr bwMode="auto">
          <a:xfrm>
            <a:off x="6934200" y="1371600"/>
            <a:ext cx="485775" cy="976313"/>
          </a:xfrm>
          <a:prstGeom prst="downArrow">
            <a:avLst>
              <a:gd name="adj1" fmla="val 50000"/>
              <a:gd name="adj2" fmla="val 50245"/>
            </a:avLst>
          </a:prstGeom>
          <a:noFill/>
          <a:ln w="9525" algn="ctr">
            <a:noFill/>
            <a:miter lim="800000"/>
          </a:ln>
          <a:effectLst/>
        </p:spPr>
        <p:txBody>
          <a:bodyPr wrap="none" anchor="ctr"/>
          <a:lstStyle/>
          <a:p>
            <a:endParaRPr lang="en-GB"/>
          </a:p>
        </p:txBody>
      </p:sp>
      <p:cxnSp>
        <p:nvCxnSpPr>
          <p:cNvPr id="728073" name="AutoShape 9"/>
          <p:cNvCxnSpPr>
            <a:cxnSpLocks noChangeShapeType="1"/>
            <a:stCxn id="728067" idx="0"/>
            <a:endCxn id="728071" idx="3"/>
          </p:cNvCxnSpPr>
          <p:nvPr/>
        </p:nvCxnSpPr>
        <p:spPr bwMode="auto">
          <a:xfrm rot="5400000" flipV="1">
            <a:off x="4087019" y="2161381"/>
            <a:ext cx="971550" cy="1588"/>
          </a:xfrm>
          <a:prstGeom prst="bentConnector4">
            <a:avLst>
              <a:gd name="adj1" fmla="val -23528"/>
              <a:gd name="adj2" fmla="val -278400000"/>
            </a:avLst>
          </a:prstGeom>
          <a:noFill/>
          <a:ln w="9525">
            <a:noFill/>
            <a:miter lim="800000"/>
            <a:tailEnd type="triangle" w="med" len="med"/>
          </a:ln>
          <a:effectLst/>
        </p:spPr>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INFECTION TO DISEASE</a:t>
            </a:r>
            <a:endParaRPr lang="en-IN" dirty="0"/>
          </a:p>
        </p:txBody>
      </p:sp>
      <p:sp>
        <p:nvSpPr>
          <p:cNvPr id="3" name="Content Placeholder 2"/>
          <p:cNvSpPr>
            <a:spLocks noGrp="1"/>
          </p:cNvSpPr>
          <p:nvPr>
            <p:ph idx="1"/>
          </p:nvPr>
        </p:nvSpPr>
        <p:spPr/>
        <p:txBody>
          <a:bodyPr/>
          <a:lstStyle/>
          <a:p>
            <a:r>
              <a:rPr lang="en-US" dirty="0"/>
              <a:t>ENDOGENOUS FACTORS-INDIVIDUAL INNATE SUSCEPTABILITY TO DISEASE,LEVEL OF FUNCTION OF CELL-MEDIATED IMMUNITY</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DISEASES FAVOR THE DEVELOPMENT OF ACTIVE TUBERCULOSIS</a:t>
            </a:r>
            <a:endParaRPr lang="en-IN" dirty="0"/>
          </a:p>
        </p:txBody>
      </p:sp>
      <p:sp>
        <p:nvSpPr>
          <p:cNvPr id="3" name="Content Placeholder 2"/>
          <p:cNvSpPr>
            <a:spLocks noGrp="1"/>
          </p:cNvSpPr>
          <p:nvPr>
            <p:ph sz="half" idx="1"/>
          </p:nvPr>
        </p:nvSpPr>
        <p:spPr/>
        <p:txBody>
          <a:bodyPr>
            <a:normAutofit lnSpcReduction="10000"/>
          </a:bodyPr>
          <a:lstStyle/>
          <a:p>
            <a:r>
              <a:rPr lang="en-US" dirty="0"/>
              <a:t>HIV</a:t>
            </a:r>
          </a:p>
          <a:p>
            <a:r>
              <a:rPr lang="en-US" dirty="0"/>
              <a:t>SILICOSIS</a:t>
            </a:r>
          </a:p>
          <a:p>
            <a:r>
              <a:rPr lang="en-US" dirty="0"/>
              <a:t>LYMPHOMA</a:t>
            </a:r>
          </a:p>
          <a:p>
            <a:r>
              <a:rPr lang="en-US" dirty="0"/>
              <a:t>LEUKEMIA</a:t>
            </a:r>
          </a:p>
          <a:p>
            <a:r>
              <a:rPr lang="en-US" dirty="0"/>
              <a:t>OTHER MALIGNANT NEOPLASM</a:t>
            </a:r>
          </a:p>
          <a:p>
            <a:r>
              <a:rPr lang="en-US" dirty="0"/>
              <a:t>HEMOPHILIA</a:t>
            </a:r>
          </a:p>
          <a:p>
            <a:r>
              <a:rPr lang="en-US" dirty="0"/>
              <a:t>CHRONIC RENAL FAILURE AND HEMODIALYSIS</a:t>
            </a:r>
          </a:p>
          <a:p>
            <a:endParaRPr lang="en-IN" dirty="0"/>
          </a:p>
        </p:txBody>
      </p:sp>
      <p:sp>
        <p:nvSpPr>
          <p:cNvPr id="4" name="Content Placeholder 3"/>
          <p:cNvSpPr>
            <a:spLocks noGrp="1"/>
          </p:cNvSpPr>
          <p:nvPr>
            <p:ph sz="half" idx="2"/>
          </p:nvPr>
        </p:nvSpPr>
        <p:spPr/>
        <p:txBody>
          <a:bodyPr>
            <a:normAutofit lnSpcReduction="10000"/>
          </a:bodyPr>
          <a:lstStyle/>
          <a:p>
            <a:r>
              <a:rPr lang="en-US" dirty="0"/>
              <a:t>IDDM</a:t>
            </a:r>
          </a:p>
          <a:p>
            <a:r>
              <a:rPr lang="en-US" dirty="0"/>
              <a:t>IMMUNOSUPPRESSIVE TREATMENT</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est.jpg"/>
          <p:cNvPicPr>
            <a:picLocks noChangeAspect="1"/>
          </p:cNvPicPr>
          <p:nvPr/>
        </p:nvPicPr>
        <p:blipFill>
          <a:blip r:embed="rId2"/>
          <a:stretch>
            <a:fillRect/>
          </a:stretch>
        </p:blipFill>
        <p:spPr>
          <a:xfrm>
            <a:off x="0" y="0"/>
            <a:ext cx="9144000" cy="6858000"/>
          </a:xfrm>
          <a:prstGeom prst="rect">
            <a:avLst/>
          </a:prstGeom>
        </p:spPr>
      </p:pic>
      <p:sp>
        <p:nvSpPr>
          <p:cNvPr id="722946" name="Rectangle 2"/>
          <p:cNvSpPr>
            <a:spLocks noGrp="1" noChangeArrowheads="1"/>
          </p:cNvSpPr>
          <p:nvPr>
            <p:ph type="title"/>
          </p:nvPr>
        </p:nvSpPr>
        <p:spPr/>
        <p:txBody>
          <a:bodyPr/>
          <a:lstStyle/>
          <a:p>
            <a:r>
              <a:rPr lang="en-US"/>
              <a:t>Distribution statistics</a:t>
            </a:r>
            <a:endParaRPr lang="en-IN"/>
          </a:p>
        </p:txBody>
      </p:sp>
      <p:sp>
        <p:nvSpPr>
          <p:cNvPr id="722947" name="Rectangle 3"/>
          <p:cNvSpPr>
            <a:spLocks noGrp="1" noChangeArrowheads="1"/>
          </p:cNvSpPr>
          <p:nvPr>
            <p:ph idx="1"/>
          </p:nvPr>
        </p:nvSpPr>
        <p:spPr>
          <a:xfrm>
            <a:off x="381000" y="1828800"/>
            <a:ext cx="8382000" cy="4586288"/>
          </a:xfrm>
        </p:spPr>
        <p:txBody>
          <a:bodyPr/>
          <a:lstStyle/>
          <a:p>
            <a:r>
              <a:rPr lang="en-IN" dirty="0">
                <a:solidFill>
                  <a:srgbClr val="FF0000"/>
                </a:solidFill>
              </a:rPr>
              <a:t>1/3 of world’s population is infected with TB</a:t>
            </a:r>
          </a:p>
          <a:p>
            <a:r>
              <a:rPr lang="en-IN" dirty="0">
                <a:solidFill>
                  <a:srgbClr val="FF0000"/>
                </a:solidFill>
              </a:rPr>
              <a:t> 8 Million people develop active TB every year</a:t>
            </a:r>
          </a:p>
          <a:p>
            <a:r>
              <a:rPr lang="en-IN" dirty="0">
                <a:solidFill>
                  <a:srgbClr val="FF0000"/>
                </a:solidFill>
              </a:rPr>
              <a:t>TB kills more young women than any other disease</a:t>
            </a:r>
          </a:p>
          <a:p>
            <a:r>
              <a:rPr lang="en-IN" dirty="0">
                <a:solidFill>
                  <a:srgbClr val="FF0000"/>
                </a:solidFill>
              </a:rPr>
              <a:t> More than 100,000 children will die from TB this year</a:t>
            </a:r>
          </a:p>
          <a:p>
            <a:r>
              <a:rPr lang="en-IN" dirty="0">
                <a:solidFill>
                  <a:srgbClr val="FF0000"/>
                </a:solidFill>
              </a:rPr>
              <a:t> Hundreds of thousands of children will become TB orphans</a:t>
            </a:r>
          </a:p>
        </p:txBody>
      </p:sp>
      <p:sp>
        <p:nvSpPr>
          <p:cNvPr id="4" name="Footer Placeholder 3"/>
          <p:cNvSpPr>
            <a:spLocks noGrp="1"/>
          </p:cNvSpPr>
          <p:nvPr>
            <p:ph type="ftr" sz="quarter" idx="11"/>
          </p:nvPr>
        </p:nvSpPr>
        <p:spPr>
          <a:xfrm>
            <a:off x="457200" y="6356350"/>
            <a:ext cx="1328718" cy="365125"/>
          </a:xfrm>
        </p:spPr>
        <p:txBody>
          <a:bodyPr/>
          <a:lstStyle/>
          <a:p>
            <a:r>
              <a:rPr lang="en-US" i="1" dirty="0"/>
              <a:t>M.TUBERCULOSIS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660"/>
            <a:ext cx="8229600" cy="571504"/>
          </a:xfrm>
        </p:spPr>
        <p:txBody>
          <a:bodyPr>
            <a:normAutofit fontScale="90000"/>
          </a:bodyPr>
          <a:lstStyle/>
          <a:p>
            <a:endParaRPr lang="en-IN" dirty="0"/>
          </a:p>
        </p:txBody>
      </p:sp>
      <p:sp>
        <p:nvSpPr>
          <p:cNvPr id="3" name="Content Placeholder 2"/>
          <p:cNvSpPr>
            <a:spLocks noGrp="1"/>
          </p:cNvSpPr>
          <p:nvPr>
            <p:ph sz="half" idx="1"/>
          </p:nvPr>
        </p:nvSpPr>
        <p:spPr>
          <a:xfrm>
            <a:off x="457200" y="1571612"/>
            <a:ext cx="8258204" cy="4554551"/>
          </a:xfrm>
        </p:spPr>
        <p:txBody>
          <a:bodyPr/>
          <a:lstStyle/>
          <a:p>
            <a:r>
              <a:rPr lang="en-US" dirty="0"/>
              <a:t>PRESENCE OF OLD , SELF-HEALED ,FIBROTIC TUBERCULOUS LEISONS IS A SERIOUS RISK OF ACTIVE DISEASE   </a:t>
            </a:r>
            <a:endParaRPr lang="en-IN" dirty="0"/>
          </a:p>
        </p:txBody>
      </p:sp>
      <p:sp>
        <p:nvSpPr>
          <p:cNvPr id="4" name="Content Placeholder 3"/>
          <p:cNvSpPr>
            <a:spLocks noGrp="1"/>
          </p:cNvSpPr>
          <p:nvPr>
            <p:ph sz="half" idx="2"/>
          </p:nvPr>
        </p:nvSpPr>
        <p:spPr>
          <a:xfrm>
            <a:off x="10715668" y="2332037"/>
            <a:ext cx="4038600" cy="4525963"/>
          </a:xfrm>
        </p:spPr>
        <p:txBody>
          <a:bodyPr/>
          <a:lstStyle/>
          <a:p>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a:t>
            </a:r>
            <a:endParaRPr lang="en-IN" dirty="0"/>
          </a:p>
        </p:txBody>
      </p:sp>
      <p:sp>
        <p:nvSpPr>
          <p:cNvPr id="3" name="Content Placeholder 2"/>
          <p:cNvSpPr>
            <a:spLocks noGrp="1"/>
          </p:cNvSpPr>
          <p:nvPr>
            <p:ph idx="1"/>
          </p:nvPr>
        </p:nvSpPr>
        <p:spPr/>
        <p:txBody>
          <a:bodyPr/>
          <a:lstStyle/>
          <a:p>
            <a:r>
              <a:rPr lang="en-US" dirty="0"/>
              <a:t>LOCAL</a:t>
            </a:r>
          </a:p>
          <a:p>
            <a:r>
              <a:rPr lang="en-US" dirty="0"/>
              <a:t>LYMPHATIC</a:t>
            </a:r>
          </a:p>
          <a:p>
            <a:r>
              <a:rPr lang="en-US" dirty="0"/>
              <a:t>HAEMATOGENOUS</a:t>
            </a:r>
          </a:p>
          <a:p>
            <a:r>
              <a:rPr lang="en-US" dirty="0"/>
              <a:t>BY NATURAL PASSAGES</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endParaRPr lang="en-IN" dirty="0"/>
          </a:p>
        </p:txBody>
      </p:sp>
      <p:sp>
        <p:nvSpPr>
          <p:cNvPr id="3" name="Content Placeholder 2"/>
          <p:cNvSpPr>
            <a:spLocks noGrp="1"/>
          </p:cNvSpPr>
          <p:nvPr>
            <p:ph idx="1"/>
          </p:nvPr>
        </p:nvSpPr>
        <p:spPr/>
        <p:txBody>
          <a:bodyPr/>
          <a:lstStyle/>
          <a:p>
            <a:r>
              <a:rPr lang="en-US" dirty="0"/>
              <a:t>MAJORITY OF INHALED BACILLI ARE TAPPED IN THE UPPER AIRWAYS AND EXPELLED BY THE CILIATED MUCOSAL CELLS, A FRACTION REACH ALVEOLI .</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89" y="4642784"/>
            <a:ext cx="7772400" cy="2411413"/>
          </a:xfrm>
        </p:spPr>
        <p:txBody>
          <a:bodyPr>
            <a:normAutofit fontScale="90000"/>
          </a:bodyPr>
          <a:lstStyle/>
          <a:p>
            <a:r>
              <a:rPr lang="en-US" b="0" dirty="0"/>
              <a:t>TUBERCLE BACILLI DO NOT CONTAIN OR SECRETE TOXIN.THE EXACT BASIS OF VIRULENCE IS NOT UNDERSTOOD, SEEMS TO BE RELATED TO THEIR ABILITY TO SURVIVE AND MULTIPLY IN MACROPHAGES</a:t>
            </a:r>
            <a:br>
              <a:rPr lang="en-US" b="0" dirty="0"/>
            </a:br>
            <a:r>
              <a:rPr lang="en-US" dirty="0"/>
              <a:t>  </a:t>
            </a:r>
            <a:endParaRPr lang="en-IN" dirty="0"/>
          </a:p>
        </p:txBody>
      </p:sp>
      <p:sp>
        <p:nvSpPr>
          <p:cNvPr id="3" name="Text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3786214"/>
          </a:xfrm>
        </p:spPr>
        <p:txBody>
          <a:bodyPr>
            <a:normAutofit/>
          </a:bodyPr>
          <a:lstStyle/>
          <a:p>
            <a:r>
              <a:rPr lang="en-US" dirty="0"/>
              <a:t>CELL MEDIATED IMMUNITY IS EFFECTIVE WHILE HUMORAL IMMUNITY IS IRRELAVENT</a:t>
            </a:r>
            <a:br>
              <a:rPr lang="en-IN" dirty="0"/>
            </a:b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PHAGOCYTOSIS</a:t>
            </a:r>
            <a:endParaRPr lang="en-IN" dirty="0"/>
          </a:p>
        </p:txBody>
      </p:sp>
      <p:sp>
        <p:nvSpPr>
          <p:cNvPr id="3" name="Content Placeholder 2"/>
          <p:cNvSpPr>
            <a:spLocks noGrp="1"/>
          </p:cNvSpPr>
          <p:nvPr>
            <p:ph idx="1"/>
          </p:nvPr>
        </p:nvSpPr>
        <p:spPr/>
        <p:txBody>
          <a:bodyPr/>
          <a:lstStyle/>
          <a:p>
            <a:r>
              <a:rPr lang="en-US" dirty="0"/>
              <a:t>BACTERICIDAL ACTIVITY OF MACROPHAGE</a:t>
            </a:r>
          </a:p>
          <a:p>
            <a:r>
              <a:rPr lang="en-US" dirty="0"/>
              <a:t>VIRULENCE OF BACILLI(LIPID RICH CELL WALL&amp; GLYCOLIPID CAPSULE)</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INTIAL STAGE OF INFECTION</a:t>
            </a:r>
            <a:endParaRPr lang="en-IN" dirty="0"/>
          </a:p>
        </p:txBody>
      </p:sp>
      <p:sp>
        <p:nvSpPr>
          <p:cNvPr id="3" name="Content Placeholder 2"/>
          <p:cNvSpPr>
            <a:spLocks noGrp="1"/>
          </p:cNvSpPr>
          <p:nvPr>
            <p:ph idx="1"/>
          </p:nvPr>
        </p:nvSpPr>
        <p:spPr/>
        <p:txBody>
          <a:bodyPr>
            <a:normAutofit lnSpcReduction="10000"/>
          </a:bodyPr>
          <a:lstStyle/>
          <a:p>
            <a:r>
              <a:rPr lang="en-US" dirty="0"/>
              <a:t>IN THE INITIAL STAGE HOST’S MACROPHAGES CONTAIN BACILLARY MULTIPLICATION</a:t>
            </a:r>
          </a:p>
          <a:p>
            <a:r>
              <a:rPr lang="en-US" dirty="0"/>
              <a:t>BACILLARY GROWTH KILL THE MACROPHAGES</a:t>
            </a:r>
          </a:p>
          <a:p>
            <a:r>
              <a:rPr lang="en-US" dirty="0"/>
              <a:t>NON ACTIVATED MONOCYTES ARE ATTRACTED TO THE SITE BY VARIOUS CHEMOTACTIC FACTORS , WHICH INGEST THE BACILLI RELEASED FROM THE LYSED MACROPHAGES. THIS STAGE IS ASYMPTOMATIC.</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TO 4 WEEKS AFTER INFECTION</a:t>
            </a:r>
            <a:endParaRPr lang="en-IN" dirty="0"/>
          </a:p>
        </p:txBody>
      </p:sp>
      <p:sp>
        <p:nvSpPr>
          <p:cNvPr id="3" name="Content Placeholder 2"/>
          <p:cNvSpPr>
            <a:spLocks noGrp="1"/>
          </p:cNvSpPr>
          <p:nvPr>
            <p:ph idx="1"/>
          </p:nvPr>
        </p:nvSpPr>
        <p:spPr/>
        <p:txBody>
          <a:bodyPr/>
          <a:lstStyle/>
          <a:p>
            <a:r>
              <a:rPr lang="en-US" dirty="0"/>
              <a:t>TWO ADDITIONAL HOST RESPONSE</a:t>
            </a:r>
          </a:p>
          <a:p>
            <a:pPr>
              <a:buNone/>
            </a:pPr>
            <a:r>
              <a:rPr lang="en-US" dirty="0"/>
              <a:t>           TISSUE DAMAGING RESPONSE</a:t>
            </a:r>
          </a:p>
          <a:p>
            <a:pPr>
              <a:buNone/>
            </a:pPr>
            <a:r>
              <a:rPr lang="en-US" dirty="0"/>
              <a:t>            MACROPHAGE –ACTIVATING RESPONSE</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EVENTS INITIATE THE 2 HOST RESPONSES</a:t>
            </a:r>
            <a:endParaRPr lang="en-IN" dirty="0"/>
          </a:p>
        </p:txBody>
      </p:sp>
      <p:sp>
        <p:nvSpPr>
          <p:cNvPr id="3" name="Content Placeholder 2"/>
          <p:cNvSpPr>
            <a:spLocks noGrp="1"/>
          </p:cNvSpPr>
          <p:nvPr>
            <p:ph idx="1"/>
          </p:nvPr>
        </p:nvSpPr>
        <p:spPr/>
        <p:txBody>
          <a:bodyPr>
            <a:normAutofit lnSpcReduction="10000"/>
          </a:bodyPr>
          <a:lstStyle/>
          <a:p>
            <a:r>
              <a:rPr lang="en-US" dirty="0"/>
              <a:t>MACROPHAGE DIGEST SOME OF THE BACTERIA  TO RELEASE THE ANTIGEN.ANTIGENS ARE SUBSTANCE WHICH INDUCE SPECIFIC IMMUNE REACTIONS IN THE BODY.THEY ARE DIGESTED INTO POLYPEPTIDE . THIS POLYPEPTIDE ALONG WITH </a:t>
            </a:r>
            <a:r>
              <a:rPr lang="en-US" b="1" dirty="0"/>
              <a:t>MHC </a:t>
            </a:r>
            <a:r>
              <a:rPr lang="en-US" dirty="0"/>
              <a:t>ACTIVATE THE CD4+ HELPER T LYMPHOCYTE , CAUSES THE RELEASE OF CYTOKINES WHICH INDUCE THE 2 HOST RESONSES. </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ACTIVATION OF CD4+ HELPER T CELL</a:t>
            </a:r>
            <a:endParaRPr lang="en-IN" dirty="0"/>
          </a:p>
        </p:txBody>
      </p:sp>
      <p:sp>
        <p:nvSpPr>
          <p:cNvPr id="3" name="Content Placeholder 2"/>
          <p:cNvSpPr>
            <a:spLocks noGrp="1"/>
          </p:cNvSpPr>
          <p:nvPr>
            <p:ph idx="1"/>
          </p:nvPr>
        </p:nvSpPr>
        <p:spPr/>
        <p:txBody>
          <a:bodyPr>
            <a:normAutofit/>
          </a:bodyPr>
          <a:lstStyle/>
          <a:p>
            <a:r>
              <a:rPr lang="en-US" dirty="0"/>
              <a:t>BY 2 PATHWAYS-</a:t>
            </a:r>
          </a:p>
          <a:p>
            <a:pPr>
              <a:buNone/>
            </a:pPr>
            <a:r>
              <a:rPr lang="en-US" dirty="0"/>
              <a:t>                         TH- 1 CELLS</a:t>
            </a:r>
          </a:p>
          <a:p>
            <a:pPr>
              <a:buNone/>
            </a:pPr>
            <a:r>
              <a:rPr lang="en-US" dirty="0"/>
              <a:t>                          TH-2 CELLS</a:t>
            </a:r>
          </a:p>
          <a:p>
            <a:r>
              <a:rPr lang="en-US" dirty="0"/>
              <a:t>TH- 1 CYTOKINES(IFN-</a:t>
            </a:r>
            <a:r>
              <a:rPr lang="el-GR" dirty="0"/>
              <a:t>ϒ</a:t>
            </a:r>
            <a:r>
              <a:rPr lang="en-US" dirty="0"/>
              <a:t>, IL-2) ACTIVATE MACROPHAGES RESULTING IN PROTECTIVE IMMUNITY AND CONTAINMENT OF INFECTION.</a:t>
            </a:r>
          </a:p>
          <a:p>
            <a:r>
              <a:rPr lang="en-US" dirty="0"/>
              <a:t>TH -2 CYTOKINES(IL-4, IL-5, IL-10) INDUCE DTH, TISSUE DESTRUCTION AND PROGRESIVE DISEASE</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k.jpg"/>
          <p:cNvPicPr>
            <a:picLocks noChangeAspect="1"/>
          </p:cNvPicPr>
          <p:nvPr/>
        </p:nvPicPr>
        <p:blipFill>
          <a:blip r:embed="rId2"/>
          <a:stretch>
            <a:fillRect/>
          </a:stretch>
        </p:blipFill>
        <p:spPr>
          <a:xfrm>
            <a:off x="0" y="24"/>
            <a:ext cx="9144000" cy="6858000"/>
          </a:xfrm>
          <a:prstGeom prst="rect">
            <a:avLst/>
          </a:prstGeom>
        </p:spPr>
      </p:pic>
      <p:sp>
        <p:nvSpPr>
          <p:cNvPr id="723971" name="Rectangle 3"/>
          <p:cNvSpPr>
            <a:spLocks noGrp="1" noChangeArrowheads="1"/>
          </p:cNvSpPr>
          <p:nvPr>
            <p:ph type="body" sz="half" idx="1"/>
          </p:nvPr>
        </p:nvSpPr>
        <p:spPr>
          <a:xfrm>
            <a:off x="381000" y="1676400"/>
            <a:ext cx="8382000" cy="4586288"/>
          </a:xfrm>
        </p:spPr>
        <p:txBody>
          <a:bodyPr/>
          <a:lstStyle/>
          <a:p>
            <a:r>
              <a:rPr lang="en-IN" b="1" dirty="0">
                <a:solidFill>
                  <a:schemeClr val="bg1"/>
                </a:solidFill>
              </a:rPr>
              <a:t>TB is an infectious disease that affects mainly the lungs (pulmonary TB or PTB) but can also attack any part of the body (extra-pulmonary TB or EPTB)</a:t>
            </a:r>
          </a:p>
          <a:p>
            <a:r>
              <a:rPr lang="en-IN" b="1" dirty="0">
                <a:solidFill>
                  <a:schemeClr val="bg1"/>
                </a:solidFill>
              </a:rPr>
              <a:t>A person with PTB is infectious to others!</a:t>
            </a:r>
          </a:p>
        </p:txBody>
      </p:sp>
      <p:sp>
        <p:nvSpPr>
          <p:cNvPr id="3" name="Footer Placeholder 4"/>
          <p:cNvSpPr>
            <a:spLocks noGrp="1"/>
          </p:cNvSpPr>
          <p:nvPr>
            <p:ph type="ftr" sz="quarter" idx="10"/>
          </p:nvPr>
        </p:nvSpPr>
        <p:spPr>
          <a:xfrm>
            <a:off x="7215206" y="6248400"/>
            <a:ext cx="1547794" cy="457200"/>
          </a:xfrm>
        </p:spPr>
        <p:txBody>
          <a:bodyPr/>
          <a:lstStyle/>
          <a:p>
            <a:r>
              <a:rPr lang="en-US" i="1" dirty="0"/>
              <a:t>M.TUBERCULOSIS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TISSUE –DAMAGING RESPONSE</a:t>
            </a:r>
            <a:endParaRPr lang="en-IN" dirty="0"/>
          </a:p>
        </p:txBody>
      </p:sp>
      <p:sp>
        <p:nvSpPr>
          <p:cNvPr id="3" name="Content Placeholder 2"/>
          <p:cNvSpPr>
            <a:spLocks noGrp="1"/>
          </p:cNvSpPr>
          <p:nvPr>
            <p:ph idx="1"/>
          </p:nvPr>
        </p:nvSpPr>
        <p:spPr>
          <a:xfrm>
            <a:off x="500034" y="1357298"/>
            <a:ext cx="8229600" cy="4525963"/>
          </a:xfrm>
        </p:spPr>
        <p:txBody>
          <a:bodyPr>
            <a:normAutofit fontScale="92500"/>
          </a:bodyPr>
          <a:lstStyle/>
          <a:p>
            <a:r>
              <a:rPr lang="en-US" dirty="0"/>
              <a:t>ACCUMULATION OF LARGE  NUMBERS OF ACTIVATED MACROPHAGES AT THE SITE OF PRIMARY LEISION , GRANULOMATOUS LEISIONS ARE FORMED.TISSUE-DAMAGING RESPONSE IS THE ONLY EVENT CAPABLE OF LIMITING MYCOBACTERIAL GROWTH  WITHIN MACROPHAGES.IT NOT ONLY DESTROYS MACROPHAGES BUT ALSO PRODUCES EARLY SOLID NECROSS IN THE CENTER OF THE TUBERCLE. BACTERIAL GROWTH IS INHIBITED </a:t>
            </a: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MEDIATED IMMUNITY</a:t>
            </a:r>
            <a:endParaRPr lang="en-IN" dirty="0"/>
          </a:p>
        </p:txBody>
      </p:sp>
      <p:sp>
        <p:nvSpPr>
          <p:cNvPr id="3" name="Content Placeholder 2"/>
          <p:cNvSpPr>
            <a:spLocks noGrp="1"/>
          </p:cNvSpPr>
          <p:nvPr>
            <p:ph idx="1"/>
          </p:nvPr>
        </p:nvSpPr>
        <p:spPr/>
        <p:txBody>
          <a:bodyPr>
            <a:normAutofit/>
          </a:bodyPr>
          <a:lstStyle/>
          <a:p>
            <a:r>
              <a:rPr lang="en-US" dirty="0">
                <a:solidFill>
                  <a:schemeClr val="bg1"/>
                </a:solidFill>
              </a:rPr>
              <a:t>Macrophages are activated and aggregate around the </a:t>
            </a:r>
            <a:r>
              <a:rPr lang="en-US" dirty="0" err="1">
                <a:solidFill>
                  <a:schemeClr val="bg1"/>
                </a:solidFill>
              </a:rPr>
              <a:t>leision’s</a:t>
            </a:r>
            <a:r>
              <a:rPr lang="en-US" dirty="0">
                <a:solidFill>
                  <a:schemeClr val="bg1"/>
                </a:solidFill>
              </a:rPr>
              <a:t> center  and effectively neutralize the bacilli without causing further tissue destruction. In the center of the </a:t>
            </a:r>
            <a:r>
              <a:rPr lang="en-US" dirty="0" err="1">
                <a:solidFill>
                  <a:schemeClr val="bg1"/>
                </a:solidFill>
              </a:rPr>
              <a:t>leision</a:t>
            </a:r>
            <a:r>
              <a:rPr lang="en-US" dirty="0">
                <a:solidFill>
                  <a:schemeClr val="bg1"/>
                </a:solidFill>
              </a:rPr>
              <a:t>, necrotic material resembles soft cheese. Even when healing takes place bacilli remain dormant in the necrotic material for years or throughout the life time. Healed lesions undergo calcification(</a:t>
            </a:r>
            <a:r>
              <a:rPr lang="en-US" dirty="0" err="1">
                <a:solidFill>
                  <a:schemeClr val="bg1"/>
                </a:solidFill>
              </a:rPr>
              <a:t>ranke</a:t>
            </a:r>
            <a:r>
              <a:rPr lang="en-US" dirty="0">
                <a:solidFill>
                  <a:schemeClr val="bg1"/>
                </a:solidFill>
              </a:rPr>
              <a:t> complex).</a:t>
            </a:r>
          </a:p>
          <a:p>
            <a:pPr>
              <a:buNone/>
            </a:pPr>
            <a:r>
              <a:rPr lang="en-US" dirty="0">
                <a:solidFill>
                  <a:schemeClr val="bg1"/>
                </a:solidFill>
              </a:rPr>
              <a:t>  </a:t>
            </a:r>
            <a:endParaRPr lang="en-IN"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PROGRESSION OF TISUE-DAMAGING RESPONSE</a:t>
            </a:r>
            <a:endParaRPr lang="en-IN" dirty="0"/>
          </a:p>
        </p:txBody>
      </p:sp>
      <p:sp>
        <p:nvSpPr>
          <p:cNvPr id="3" name="Content Placeholder 2"/>
          <p:cNvSpPr>
            <a:spLocks noGrp="1"/>
          </p:cNvSpPr>
          <p:nvPr>
            <p:ph idx="1"/>
          </p:nvPr>
        </p:nvSpPr>
        <p:spPr/>
        <p:txBody>
          <a:bodyPr/>
          <a:lstStyle/>
          <a:p>
            <a:r>
              <a:rPr lang="en-US" dirty="0">
                <a:solidFill>
                  <a:schemeClr val="bg1"/>
                </a:solidFill>
              </a:rPr>
              <a:t>TISSUE DAMAGE.</a:t>
            </a:r>
          </a:p>
          <a:p>
            <a:r>
              <a:rPr lang="en-US" dirty="0">
                <a:solidFill>
                  <a:schemeClr val="bg1"/>
                </a:solidFill>
              </a:rPr>
              <a:t>SURROUNDING TISSUE IS PROGRESSIVELY DAMAGE.</a:t>
            </a:r>
          </a:p>
          <a:p>
            <a:r>
              <a:rPr lang="en-US" dirty="0">
                <a:solidFill>
                  <a:schemeClr val="bg1"/>
                </a:solidFill>
              </a:rPr>
              <a:t>CASEOUS MATERIAL AT THE CENTER OF LEISION, LIQUEFIES.</a:t>
            </a:r>
          </a:p>
          <a:p>
            <a:r>
              <a:rPr lang="en-US" dirty="0">
                <a:solidFill>
                  <a:schemeClr val="bg1"/>
                </a:solidFill>
              </a:rPr>
              <a:t>FORMES CAVITIES.</a:t>
            </a:r>
          </a:p>
          <a:p>
            <a:r>
              <a:rPr lang="en-US" dirty="0">
                <a:solidFill>
                  <a:schemeClr val="bg1"/>
                </a:solidFill>
              </a:rPr>
              <a:t>ERODE THE BRONCIAL WALL AND BLOOD VESSELS. </a:t>
            </a:r>
            <a:endParaRPr lang="en-IN"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CYTOKINES</a:t>
            </a:r>
            <a:endParaRPr lang="en-IN" dirty="0"/>
          </a:p>
        </p:txBody>
      </p:sp>
      <p:sp>
        <p:nvSpPr>
          <p:cNvPr id="3" name="Content Placeholder 2"/>
          <p:cNvSpPr>
            <a:spLocks noGrp="1"/>
          </p:cNvSpPr>
          <p:nvPr>
            <p:ph idx="1"/>
          </p:nvPr>
        </p:nvSpPr>
        <p:spPr/>
        <p:txBody>
          <a:bodyPr/>
          <a:lstStyle/>
          <a:p>
            <a:r>
              <a:rPr lang="en-US" dirty="0"/>
              <a:t>IL 1- FEVER</a:t>
            </a:r>
          </a:p>
          <a:p>
            <a:r>
              <a:rPr lang="en-US" dirty="0"/>
              <a:t>TNF </a:t>
            </a:r>
            <a:r>
              <a:rPr lang="el-GR" dirty="0"/>
              <a:t>ά</a:t>
            </a:r>
            <a:r>
              <a:rPr lang="en-US" dirty="0"/>
              <a:t> –CONTRIBUTES TO THE KILLING OF MYCOBACTERIA, THE FORMATIONS OF GRANULOMAS, SYSTEMIC EFFECTS SUCH AS, FEVER AND WT. LOSS.</a:t>
            </a: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ANTIGENS GIVING PROTECTIVE IMMUNITY</a:t>
            </a:r>
            <a:endParaRPr lang="en-IN" dirty="0"/>
          </a:p>
        </p:txBody>
      </p:sp>
      <p:sp>
        <p:nvSpPr>
          <p:cNvPr id="3" name="Content Placeholder 2"/>
          <p:cNvSpPr>
            <a:spLocks noGrp="1"/>
          </p:cNvSpPr>
          <p:nvPr>
            <p:ph idx="1"/>
          </p:nvPr>
        </p:nvSpPr>
        <p:spPr/>
        <p:txBody>
          <a:bodyPr/>
          <a:lstStyle/>
          <a:p>
            <a:r>
              <a:rPr lang="en-US" dirty="0"/>
              <a:t>30- </a:t>
            </a:r>
            <a:r>
              <a:rPr lang="en-US" dirty="0" err="1"/>
              <a:t>kDa</a:t>
            </a:r>
            <a:endParaRPr lang="en-US" dirty="0"/>
          </a:p>
          <a:p>
            <a:r>
              <a:rPr lang="en-US" dirty="0"/>
              <a:t>ESAT-6</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endParaRPr lang="en-IN" dirty="0"/>
          </a:p>
        </p:txBody>
      </p:sp>
      <p:sp>
        <p:nvSpPr>
          <p:cNvPr id="3" name="Content Placeholder 2"/>
          <p:cNvSpPr>
            <a:spLocks noGrp="1"/>
          </p:cNvSpPr>
          <p:nvPr>
            <p:ph idx="1"/>
          </p:nvPr>
        </p:nvSpPr>
        <p:spPr/>
        <p:txBody>
          <a:bodyPr/>
          <a:lstStyle/>
          <a:p>
            <a:r>
              <a:rPr lang="en-US" dirty="0"/>
              <a:t>PULMONARY </a:t>
            </a:r>
          </a:p>
          <a:p>
            <a:endParaRPr lang="en-US" dirty="0"/>
          </a:p>
          <a:p>
            <a:pPr>
              <a:buNone/>
            </a:pPr>
            <a:r>
              <a:rPr lang="en-US" dirty="0"/>
              <a:t>                                    PRIMARY</a:t>
            </a:r>
          </a:p>
          <a:p>
            <a:pPr>
              <a:buNone/>
            </a:pPr>
            <a:r>
              <a:rPr lang="en-US" dirty="0"/>
              <a:t>                                    POST PRIMARY</a:t>
            </a:r>
          </a:p>
          <a:p>
            <a:r>
              <a:rPr lang="en-US" dirty="0"/>
              <a:t>EXTRA PULMONARY</a:t>
            </a:r>
            <a:endParaRPr lang="en-IN" dirty="0"/>
          </a:p>
        </p:txBody>
      </p:sp>
      <p:cxnSp>
        <p:nvCxnSpPr>
          <p:cNvPr id="5" name="Curved Connector 4"/>
          <p:cNvCxnSpPr/>
          <p:nvPr/>
        </p:nvCxnSpPr>
        <p:spPr>
          <a:xfrm>
            <a:off x="3214678" y="1928802"/>
            <a:ext cx="914400" cy="914400"/>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4786346"/>
          </a:xfrm>
        </p:spPr>
        <p:txBody>
          <a:bodyPr>
            <a:normAutofit/>
          </a:bodyPr>
          <a:lstStyle/>
          <a:p>
            <a:r>
              <a:rPr lang="en-US" dirty="0"/>
              <a:t>CLINICAL FEATURES</a:t>
            </a: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US"/>
              <a:t>i</a:t>
            </a:r>
          </a:p>
        </p:txBody>
      </p:sp>
      <p:sp>
        <p:nvSpPr>
          <p:cNvPr id="30723" name="Rectangle 3"/>
          <p:cNvSpPr>
            <a:spLocks noGrp="1" noChangeArrowheads="1"/>
          </p:cNvSpPr>
          <p:nvPr>
            <p:ph idx="1"/>
          </p:nvPr>
        </p:nvSpPr>
        <p:spPr/>
        <p:txBody>
          <a:bodyPr/>
          <a:lstStyle/>
          <a:p>
            <a:pPr>
              <a:lnSpc>
                <a:spcPct val="90000"/>
              </a:lnSpc>
              <a:buFont typeface="Wingdings" panose="05000000000000000000" pitchFamily="2" charset="2"/>
              <a:buNone/>
            </a:pPr>
            <a:r>
              <a:rPr lang="en-US" sz="2800">
                <a:latin typeface="Times New Roman" panose="02020603050405020304" pitchFamily="18" charset="0"/>
              </a:rPr>
              <a:t>The symptoms for tuberculosis are:</a:t>
            </a:r>
          </a:p>
          <a:p>
            <a:pPr>
              <a:lnSpc>
                <a:spcPct val="90000"/>
              </a:lnSpc>
              <a:buFont typeface="Wingdings" panose="05000000000000000000" pitchFamily="2" charset="2"/>
              <a:buNone/>
            </a:pPr>
            <a:r>
              <a:rPr lang="en-US" sz="2800">
                <a:latin typeface="Times New Roman" panose="02020603050405020304" pitchFamily="18" charset="0"/>
              </a:rPr>
              <a:t>(These symptoms are ranged from mild to dangerous)</a:t>
            </a:r>
          </a:p>
          <a:p>
            <a:pPr>
              <a:lnSpc>
                <a:spcPct val="90000"/>
              </a:lnSpc>
            </a:pPr>
            <a:r>
              <a:rPr lang="en-US" sz="2800">
                <a:latin typeface="Times New Roman" panose="02020603050405020304" pitchFamily="18" charset="0"/>
              </a:rPr>
              <a:t> feeling weak or sick all the time</a:t>
            </a:r>
          </a:p>
          <a:p>
            <a:pPr>
              <a:lnSpc>
                <a:spcPct val="90000"/>
              </a:lnSpc>
            </a:pPr>
            <a:r>
              <a:rPr lang="en-US" sz="2800">
                <a:latin typeface="Times New Roman" panose="02020603050405020304" pitchFamily="18" charset="0"/>
              </a:rPr>
              <a:t>coughs that will not go away  </a:t>
            </a:r>
          </a:p>
          <a:p>
            <a:pPr>
              <a:lnSpc>
                <a:spcPct val="90000"/>
              </a:lnSpc>
            </a:pPr>
            <a:r>
              <a:rPr lang="en-US" sz="2800">
                <a:latin typeface="Times New Roman" panose="02020603050405020304" pitchFamily="18" charset="0"/>
              </a:rPr>
              <a:t>weight loss/loss of appetite</a:t>
            </a:r>
          </a:p>
          <a:p>
            <a:pPr>
              <a:lnSpc>
                <a:spcPct val="90000"/>
              </a:lnSpc>
            </a:pPr>
            <a:r>
              <a:rPr lang="en-US" sz="2800">
                <a:latin typeface="Times New Roman" panose="02020603050405020304" pitchFamily="18" charset="0"/>
              </a:rPr>
              <a:t>fever/night sweats </a:t>
            </a:r>
          </a:p>
          <a:p>
            <a:pPr>
              <a:lnSpc>
                <a:spcPct val="90000"/>
              </a:lnSpc>
            </a:pPr>
            <a:r>
              <a:rPr lang="en-US" sz="2800">
                <a:latin typeface="Times New Roman" panose="02020603050405020304" pitchFamily="18" charset="0"/>
              </a:rPr>
              <a:t>chest pain</a:t>
            </a:r>
          </a:p>
          <a:p>
            <a:pPr>
              <a:lnSpc>
                <a:spcPct val="90000"/>
              </a:lnSpc>
            </a:pPr>
            <a:r>
              <a:rPr lang="en-US" sz="2800">
                <a:latin typeface="Times New Roman" panose="02020603050405020304" pitchFamily="18" charset="0"/>
              </a:rPr>
              <a:t>coughing up blood  </a:t>
            </a:r>
          </a:p>
        </p:txBody>
      </p:sp>
      <p:sp>
        <p:nvSpPr>
          <p:cNvPr id="30725" name="WordArt 5"/>
          <p:cNvSpPr>
            <a:spLocks noChangeArrowheads="1" noChangeShapeType="1" noTextEdit="1"/>
          </p:cNvSpPr>
          <p:nvPr/>
        </p:nvSpPr>
        <p:spPr bwMode="auto">
          <a:xfrm>
            <a:off x="2209800" y="0"/>
            <a:ext cx="4991100" cy="1690688"/>
          </a:xfrm>
          <a:prstGeom prst="rect">
            <a:avLst/>
          </a:prstGeom>
        </p:spPr>
        <p:txBody>
          <a:bodyPr wrap="none" fromWordArt="1">
            <a:prstTxWarp prst="textWave1">
              <a:avLst>
                <a:gd name="adj1" fmla="val 13005"/>
                <a:gd name="adj2" fmla="val 0"/>
              </a:avLst>
            </a:prstTxWarp>
          </a:bodyPr>
          <a:lstStyle/>
          <a:p>
            <a:pPr algn="ctr"/>
            <a:r>
              <a:rPr lang="en-GB" sz="3600" kern="10">
                <a:ln w="9525">
                  <a:noFill/>
                  <a:round/>
                </a:ln>
                <a:gradFill rotWithShape="0">
                  <a:gsLst>
                    <a:gs pos="0">
                      <a:srgbClr val="9999FF"/>
                    </a:gs>
                    <a:gs pos="100000">
                      <a:srgbClr val="009999"/>
                    </a:gs>
                  </a:gsLst>
                  <a:lin ang="5400000" scaled="1"/>
                </a:gradFill>
                <a:effectLst>
                  <a:outerShdw dist="53882" dir="2700000" algn="ctr" rotWithShape="0">
                    <a:srgbClr val="C0C0C0"/>
                  </a:outerShdw>
                </a:effectLst>
                <a:latin typeface="Times New Roman" panose="02020603050405020304"/>
                <a:cs typeface="Times New Roman" panose="02020603050405020304"/>
              </a:rPr>
              <a:t>Symptoms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arn(inVertical)">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arn(inVertical)">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arn(inVertical)">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arn(inVertical)">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barn(inVertical)">
                                      <p:cBhvr>
                                        <p:cTn id="27" dur="500"/>
                                        <p:tgtEl>
                                          <p:spTgt spid="30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barn(inVertical)">
                                      <p:cBhvr>
                                        <p:cTn id="32" dur="500"/>
                                        <p:tgtEl>
                                          <p:spTgt spid="307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barn(inVertical)">
                                      <p:cBhvr>
                                        <p:cTn id="37" dur="500"/>
                                        <p:tgtEl>
                                          <p:spTgt spid="307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barn(inVertical)">
                                      <p:cBhvr>
                                        <p:cTn id="42"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3" name="Rectangle 5"/>
          <p:cNvSpPr>
            <a:spLocks noGrp="1" noChangeArrowheads="1"/>
          </p:cNvSpPr>
          <p:nvPr>
            <p:ph type="title"/>
          </p:nvPr>
        </p:nvSpPr>
        <p:spPr/>
        <p:txBody>
          <a:bodyPr/>
          <a:lstStyle/>
          <a:p>
            <a:r>
              <a:rPr lang="en-US" sz="2400"/>
              <a:t> cervical</a:t>
            </a:r>
            <a:endParaRPr lang="en-IN" sz="2400"/>
          </a:p>
        </p:txBody>
      </p:sp>
      <p:pic>
        <p:nvPicPr>
          <p:cNvPr id="718852" name="Picture 4"/>
          <p:cNvPicPr>
            <a:picLocks noGrp="1" noChangeAspect="1" noChangeArrowheads="1"/>
          </p:cNvPicPr>
          <p:nvPr>
            <p:ph idx="1"/>
          </p:nvPr>
        </p:nvPicPr>
        <p:blipFill>
          <a:blip r:embed="rId2"/>
          <a:stretch>
            <a:fillRect/>
          </a:stretch>
        </p:blipFill>
        <p:spPr>
          <a:xfrm>
            <a:off x="2470150" y="2233612"/>
            <a:ext cx="4203700" cy="3441700"/>
          </a:xfrm>
          <a:noFill/>
        </p:spPr>
      </p:pic>
      <p:sp>
        <p:nvSpPr>
          <p:cNvPr id="4" name="Footer Placeholder 3"/>
          <p:cNvSpPr>
            <a:spLocks noGrp="1"/>
          </p:cNvSpPr>
          <p:nvPr>
            <p:ph type="ftr" sz="quarter" idx="11"/>
          </p:nvPr>
        </p:nvSpPr>
        <p:spPr/>
        <p:txBody>
          <a:bodyPr/>
          <a:lstStyle/>
          <a:p>
            <a:endParaRPr lang="en-US" i="1"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0660" name="Picture 4"/>
          <p:cNvPicPr>
            <a:picLocks noGrp="1" noChangeAspect="1" noChangeArrowheads="1"/>
          </p:cNvPicPr>
          <p:nvPr>
            <p:ph idx="1"/>
          </p:nvPr>
        </p:nvPicPr>
        <p:blipFill>
          <a:blip r:embed="rId2"/>
          <a:stretch>
            <a:fillRect/>
          </a:stretch>
        </p:blipFill>
        <p:spPr>
          <a:xfrm>
            <a:off x="2470150" y="2195512"/>
            <a:ext cx="4203700" cy="3517900"/>
          </a:xfrm>
          <a:noFill/>
        </p:spPr>
      </p:pic>
      <p:sp>
        <p:nvSpPr>
          <p:cNvPr id="4" name="Footer Placeholder 3"/>
          <p:cNvSpPr>
            <a:spLocks noGrp="1"/>
          </p:cNvSpPr>
          <p:nvPr>
            <p:ph type="ftr" sz="quarter" idx="11"/>
          </p:nvPr>
        </p:nvSpPr>
        <p:spPr/>
        <p:txBody>
          <a:bodyPr/>
          <a:lstStyle/>
          <a:p>
            <a:endParaRPr lang="en-US" i="1" dirty="0"/>
          </a:p>
        </p:txBody>
      </p:sp>
      <p:sp>
        <p:nvSpPr>
          <p:cNvPr id="710663" name="Text Box 7"/>
          <p:cNvSpPr txBox="1">
            <a:spLocks noChangeArrowheads="1"/>
          </p:cNvSpPr>
          <p:nvPr/>
        </p:nvSpPr>
        <p:spPr bwMode="auto">
          <a:xfrm>
            <a:off x="990600" y="990600"/>
            <a:ext cx="6553200" cy="457200"/>
          </a:xfrm>
          <a:prstGeom prst="rect">
            <a:avLst/>
          </a:prstGeom>
          <a:noFill/>
          <a:ln w="9525" algn="ctr">
            <a:noFill/>
            <a:miter lim="800000"/>
          </a:ln>
          <a:effectLst/>
        </p:spPr>
        <p:txBody>
          <a:bodyPr>
            <a:spAutoFit/>
          </a:bodyPr>
          <a:lstStyle/>
          <a:p>
            <a:pPr>
              <a:spcBef>
                <a:spcPct val="50000"/>
              </a:spcBef>
              <a:buFontTx/>
              <a:buNone/>
            </a:pPr>
            <a:r>
              <a:rPr lang="en-US"/>
              <a:t>                           Supra clavicular</a:t>
            </a:r>
            <a:endParaRPr lang="en-IN"/>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e.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rgbClr val="FF0000"/>
                </a:solidFill>
              </a:rPr>
              <a:t>MYCOBACTERIA</a:t>
            </a:r>
            <a:endParaRPr lang="en-IN" dirty="0">
              <a:solidFill>
                <a:srgbClr val="FF0000"/>
              </a:solidFill>
            </a:endParaRPr>
          </a:p>
        </p:txBody>
      </p:sp>
      <p:sp>
        <p:nvSpPr>
          <p:cNvPr id="3" name="Content Placeholder 2"/>
          <p:cNvSpPr>
            <a:spLocks noGrp="1"/>
          </p:cNvSpPr>
          <p:nvPr>
            <p:ph idx="1"/>
          </p:nvPr>
        </p:nvSpPr>
        <p:spPr/>
        <p:txBody>
          <a:bodyPr>
            <a:normAutofit/>
          </a:bodyPr>
          <a:lstStyle/>
          <a:p>
            <a:r>
              <a:rPr lang="en-US" dirty="0">
                <a:solidFill>
                  <a:srgbClr val="FF0000"/>
                </a:solidFill>
              </a:rPr>
              <a:t>SLENDER RODS</a:t>
            </a:r>
          </a:p>
          <a:p>
            <a:r>
              <a:rPr lang="en-US" dirty="0">
                <a:solidFill>
                  <a:srgbClr val="FF0000"/>
                </a:solidFill>
              </a:rPr>
              <a:t>MYCOBACTERIA-MEANING  FUNGUS-LIKE BACTERIA</a:t>
            </a:r>
          </a:p>
          <a:p>
            <a:r>
              <a:rPr lang="en-US" dirty="0">
                <a:solidFill>
                  <a:srgbClr val="FF0000"/>
                </a:solidFill>
              </a:rPr>
              <a:t>ACID FAST BACILLI</a:t>
            </a:r>
          </a:p>
          <a:p>
            <a:r>
              <a:rPr lang="en-US" dirty="0">
                <a:solidFill>
                  <a:srgbClr val="FF0000"/>
                </a:solidFill>
              </a:rPr>
              <a:t>AEROBIC</a:t>
            </a:r>
          </a:p>
          <a:p>
            <a:r>
              <a:rPr lang="en-US" dirty="0">
                <a:solidFill>
                  <a:srgbClr val="FF0000"/>
                </a:solidFill>
              </a:rPr>
              <a:t>NONMOTILE</a:t>
            </a:r>
          </a:p>
          <a:p>
            <a:r>
              <a:rPr lang="en-US" dirty="0">
                <a:solidFill>
                  <a:srgbClr val="FF0000"/>
                </a:solidFill>
              </a:rPr>
              <a:t>NONSPORING</a:t>
            </a:r>
          </a:p>
          <a:p>
            <a:r>
              <a:rPr lang="en-US" dirty="0">
                <a:solidFill>
                  <a:srgbClr val="FF0000"/>
                </a:solidFill>
              </a:rPr>
              <a:t>NON CAPSULATED</a:t>
            </a:r>
            <a:endParaRPr lang="en-IN"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9" name="Rectangle 5"/>
          <p:cNvSpPr>
            <a:spLocks noGrp="1" noChangeArrowheads="1"/>
          </p:cNvSpPr>
          <p:nvPr>
            <p:ph type="title"/>
          </p:nvPr>
        </p:nvSpPr>
        <p:spPr/>
        <p:txBody>
          <a:bodyPr/>
          <a:lstStyle/>
          <a:p>
            <a:r>
              <a:rPr lang="en-US" sz="2400"/>
              <a:t>Potts spine</a:t>
            </a:r>
            <a:endParaRPr lang="en-IN" sz="2400"/>
          </a:p>
        </p:txBody>
      </p:sp>
      <p:pic>
        <p:nvPicPr>
          <p:cNvPr id="712714" name="Picture 10"/>
          <p:cNvPicPr>
            <a:picLocks noGrp="1" noChangeAspect="1" noChangeArrowheads="1"/>
          </p:cNvPicPr>
          <p:nvPr>
            <p:ph idx="1"/>
          </p:nvPr>
        </p:nvPicPr>
        <p:blipFill>
          <a:blip r:embed="rId2"/>
          <a:srcRect/>
          <a:stretch>
            <a:fillRect/>
          </a:stretch>
        </p:blipFill>
        <p:spPr>
          <a:xfrm>
            <a:off x="5334000" y="1447800"/>
            <a:ext cx="2682875" cy="4179888"/>
          </a:xfrm>
          <a:noFill/>
        </p:spPr>
      </p:pic>
      <p:sp>
        <p:nvSpPr>
          <p:cNvPr id="7" name="Footer Placeholder 3"/>
          <p:cNvSpPr>
            <a:spLocks noGrp="1"/>
          </p:cNvSpPr>
          <p:nvPr>
            <p:ph type="ftr" sz="quarter" idx="11"/>
          </p:nvPr>
        </p:nvSpPr>
        <p:spPr/>
        <p:txBody>
          <a:bodyPr/>
          <a:lstStyle/>
          <a:p>
            <a:endParaRPr lang="en-US" i="1" dirty="0"/>
          </a:p>
        </p:txBody>
      </p:sp>
      <p:grpSp>
        <p:nvGrpSpPr>
          <p:cNvPr id="2" name="Group 8"/>
          <p:cNvGrpSpPr>
            <a:grpSpLocks noChangeAspect="1"/>
          </p:cNvGrpSpPr>
          <p:nvPr/>
        </p:nvGrpSpPr>
        <p:grpSpPr bwMode="auto">
          <a:xfrm>
            <a:off x="914400" y="1524000"/>
            <a:ext cx="3048000" cy="4038600"/>
            <a:chOff x="1200" y="1104"/>
            <a:chExt cx="3552" cy="2688"/>
          </a:xfrm>
        </p:grpSpPr>
        <p:sp>
          <p:nvSpPr>
            <p:cNvPr id="712711" name="AutoShape 7"/>
            <p:cNvSpPr>
              <a:spLocks noChangeAspect="1" noChangeArrowheads="1" noTextEdit="1"/>
            </p:cNvSpPr>
            <p:nvPr/>
          </p:nvSpPr>
          <p:spPr bwMode="auto">
            <a:xfrm>
              <a:off x="1200" y="1104"/>
              <a:ext cx="3552" cy="2688"/>
            </a:xfrm>
            <a:prstGeom prst="rect">
              <a:avLst/>
            </a:prstGeom>
            <a:noFill/>
            <a:ln w="9525">
              <a:noFill/>
              <a:miter lim="800000"/>
            </a:ln>
          </p:spPr>
          <p:txBody>
            <a:bodyPr/>
            <a:lstStyle/>
            <a:p>
              <a:endParaRPr lang="en-GB"/>
            </a:p>
          </p:txBody>
        </p:sp>
        <p:pic>
          <p:nvPicPr>
            <p:cNvPr id="712713" name="Picture 9"/>
            <p:cNvPicPr>
              <a:picLocks noChangeAspect="1" noChangeArrowheads="1"/>
            </p:cNvPicPr>
            <p:nvPr/>
          </p:nvPicPr>
          <p:blipFill>
            <a:blip r:embed="rId3"/>
            <a:srcRect/>
            <a:stretch>
              <a:fillRect/>
            </a:stretch>
          </p:blipFill>
          <p:spPr bwMode="auto">
            <a:xfrm>
              <a:off x="1200" y="1104"/>
              <a:ext cx="3568" cy="2700"/>
            </a:xfrm>
            <a:prstGeom prst="rect">
              <a:avLst/>
            </a:prstGeom>
            <a:noFill/>
            <a:ln w="9525">
              <a:noFill/>
              <a:miter lim="800000"/>
              <a:headEnd/>
              <a:tailEnd/>
            </a:ln>
          </p:spPr>
        </p:pic>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7" name="Rectangle 5"/>
          <p:cNvSpPr>
            <a:spLocks noGrp="1" noChangeArrowheads="1"/>
          </p:cNvSpPr>
          <p:nvPr>
            <p:ph type="title"/>
          </p:nvPr>
        </p:nvSpPr>
        <p:spPr/>
        <p:txBody>
          <a:bodyPr/>
          <a:lstStyle/>
          <a:p>
            <a:r>
              <a:rPr lang="en-US"/>
              <a:t>Supra renal tuberculosis</a:t>
            </a:r>
            <a:endParaRPr lang="en-IN"/>
          </a:p>
        </p:txBody>
      </p:sp>
      <p:pic>
        <p:nvPicPr>
          <p:cNvPr id="714756" name="Picture 4"/>
          <p:cNvPicPr>
            <a:picLocks noGrp="1" noChangeAspect="1" noChangeArrowheads="1"/>
          </p:cNvPicPr>
          <p:nvPr>
            <p:ph idx="1"/>
          </p:nvPr>
        </p:nvPicPr>
        <p:blipFill>
          <a:blip r:embed="rId2"/>
          <a:srcRect/>
          <a:stretch>
            <a:fillRect/>
          </a:stretch>
        </p:blipFill>
        <p:spPr>
          <a:xfrm>
            <a:off x="2286000" y="1600200"/>
            <a:ext cx="5105400" cy="4495800"/>
          </a:xfrm>
          <a:noFill/>
        </p:spPr>
      </p:pic>
      <p:sp>
        <p:nvSpPr>
          <p:cNvPr id="4" name="Footer Placeholder 3"/>
          <p:cNvSpPr>
            <a:spLocks noGrp="1"/>
          </p:cNvSpPr>
          <p:nvPr>
            <p:ph type="ftr" sz="quarter" idx="11"/>
          </p:nvPr>
        </p:nvSpPr>
        <p:spPr>
          <a:xfrm>
            <a:off x="457200" y="6356350"/>
            <a:ext cx="1257280" cy="365125"/>
          </a:xfrm>
        </p:spPr>
        <p:txBody>
          <a:bodyPr/>
          <a:lstStyle/>
          <a:p>
            <a:r>
              <a:rPr lang="en-US" i="1" dirty="0"/>
              <a:t>M.TUBRCULOSIS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5" name="Rectangle 5"/>
          <p:cNvSpPr>
            <a:spLocks noGrp="1" noChangeArrowheads="1"/>
          </p:cNvSpPr>
          <p:nvPr>
            <p:ph type="title"/>
          </p:nvPr>
        </p:nvSpPr>
        <p:spPr/>
        <p:txBody>
          <a:bodyPr/>
          <a:lstStyle/>
          <a:p>
            <a:r>
              <a:rPr lang="en-US" sz="2400"/>
              <a:t>Axillary tuberculosis</a:t>
            </a:r>
            <a:endParaRPr lang="en-IN" sz="2400"/>
          </a:p>
        </p:txBody>
      </p:sp>
      <p:pic>
        <p:nvPicPr>
          <p:cNvPr id="716804" name="Picture 4"/>
          <p:cNvPicPr>
            <a:picLocks noGrp="1" noChangeAspect="1" noChangeArrowheads="1"/>
          </p:cNvPicPr>
          <p:nvPr>
            <p:ph idx="1"/>
          </p:nvPr>
        </p:nvPicPr>
        <p:blipFill>
          <a:blip r:embed="rId2"/>
          <a:srcRect/>
          <a:stretch>
            <a:fillRect/>
          </a:stretch>
        </p:blipFill>
        <p:spPr>
          <a:xfrm>
            <a:off x="1676400" y="1524000"/>
            <a:ext cx="5943600" cy="4591050"/>
          </a:xfrm>
          <a:noFill/>
        </p:spPr>
      </p:pic>
      <p:sp>
        <p:nvSpPr>
          <p:cNvPr id="4" name="Footer Placeholder 3"/>
          <p:cNvSpPr>
            <a:spLocks noGrp="1"/>
          </p:cNvSpPr>
          <p:nvPr>
            <p:ph type="ftr" sz="quarter" idx="11"/>
          </p:nvPr>
        </p:nvSpPr>
        <p:spPr>
          <a:xfrm>
            <a:off x="142844" y="6357958"/>
            <a:ext cx="1928826" cy="365125"/>
          </a:xfrm>
        </p:spPr>
        <p:txBody>
          <a:bodyPr/>
          <a:lstStyle/>
          <a:p>
            <a:r>
              <a:rPr lang="en-US" i="1" dirty="0"/>
              <a:t>M.TUBERCULOSIS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p:txBody>
          <a:bodyPr/>
          <a:lstStyle/>
          <a:p>
            <a:r>
              <a:rPr lang="en-US"/>
              <a:t>Diagnosis</a:t>
            </a:r>
            <a:endParaRPr lang="en-IN"/>
          </a:p>
        </p:txBody>
      </p:sp>
      <p:sp>
        <p:nvSpPr>
          <p:cNvPr id="720899" name="Rectangle 3"/>
          <p:cNvSpPr>
            <a:spLocks noGrp="1" noChangeArrowheads="1"/>
          </p:cNvSpPr>
          <p:nvPr>
            <p:ph idx="1"/>
          </p:nvPr>
        </p:nvSpPr>
        <p:spPr/>
        <p:txBody>
          <a:bodyPr>
            <a:normAutofit/>
          </a:bodyPr>
          <a:lstStyle/>
          <a:p>
            <a:pPr>
              <a:lnSpc>
                <a:spcPct val="90000"/>
              </a:lnSpc>
            </a:pPr>
            <a:r>
              <a:rPr lang="en-US" dirty="0"/>
              <a:t>Clinical history</a:t>
            </a:r>
          </a:p>
          <a:p>
            <a:pPr>
              <a:lnSpc>
                <a:spcPct val="90000"/>
              </a:lnSpc>
            </a:pPr>
            <a:r>
              <a:rPr lang="en-US" dirty="0"/>
              <a:t>Signs of fever, pleural rub, crackles</a:t>
            </a:r>
          </a:p>
          <a:p>
            <a:pPr>
              <a:lnSpc>
                <a:spcPct val="90000"/>
              </a:lnSpc>
            </a:pPr>
            <a:r>
              <a:rPr lang="en-US" dirty="0"/>
              <a:t>Investigations:</a:t>
            </a:r>
          </a:p>
          <a:p>
            <a:pPr>
              <a:lnSpc>
                <a:spcPct val="90000"/>
              </a:lnSpc>
            </a:pPr>
            <a:r>
              <a:rPr lang="en-US" dirty="0"/>
              <a:t> X ray chest</a:t>
            </a:r>
          </a:p>
          <a:p>
            <a:pPr>
              <a:lnSpc>
                <a:spcPct val="90000"/>
              </a:lnSpc>
            </a:pPr>
            <a:r>
              <a:rPr lang="en-US" dirty="0"/>
              <a:t> intra dermal PPD</a:t>
            </a:r>
          </a:p>
          <a:p>
            <a:pPr>
              <a:lnSpc>
                <a:spcPct val="90000"/>
              </a:lnSpc>
            </a:pPr>
            <a:r>
              <a:rPr lang="en-US" dirty="0"/>
              <a:t> </a:t>
            </a:r>
            <a:r>
              <a:rPr lang="en-US" dirty="0" err="1"/>
              <a:t>Mauntax</a:t>
            </a:r>
            <a:endParaRPr lang="en-US" dirty="0"/>
          </a:p>
          <a:p>
            <a:pPr>
              <a:lnSpc>
                <a:spcPct val="90000"/>
              </a:lnSpc>
            </a:pPr>
            <a:r>
              <a:rPr lang="en-US" dirty="0"/>
              <a:t>ZN </a:t>
            </a:r>
            <a:r>
              <a:rPr lang="en-US" dirty="0" err="1"/>
              <a:t>staning</a:t>
            </a:r>
            <a:endParaRPr lang="en-US" dirty="0"/>
          </a:p>
          <a:p>
            <a:pPr>
              <a:lnSpc>
                <a:spcPct val="90000"/>
              </a:lnSpc>
            </a:pPr>
            <a:r>
              <a:rPr lang="en-US" dirty="0"/>
              <a:t>PCR</a:t>
            </a:r>
          </a:p>
          <a:p>
            <a:pPr>
              <a:lnSpc>
                <a:spcPct val="90000"/>
              </a:lnSpc>
            </a:pPr>
            <a:r>
              <a:rPr lang="en-US" dirty="0"/>
              <a:t>DNA probing</a:t>
            </a:r>
            <a:endParaRPr lang="en-IN" dirty="0"/>
          </a:p>
        </p:txBody>
      </p:sp>
      <p:sp>
        <p:nvSpPr>
          <p:cNvPr id="4" name="Footer Placeholder 3"/>
          <p:cNvSpPr>
            <a:spLocks noGrp="1"/>
          </p:cNvSpPr>
          <p:nvPr>
            <p:ph type="ftr" sz="quarter" idx="11"/>
          </p:nvPr>
        </p:nvSpPr>
        <p:spPr/>
        <p:txBody>
          <a:bodyPr/>
          <a:lstStyle/>
          <a:p>
            <a:endParaRPr lang="en-US" i="1"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TUBERCULIN TEST</a:t>
            </a:r>
            <a:endParaRPr lang="en-IN" dirty="0"/>
          </a:p>
        </p:txBody>
      </p:sp>
      <p:sp>
        <p:nvSpPr>
          <p:cNvPr id="3" name="Content Placeholder 2"/>
          <p:cNvSpPr>
            <a:spLocks noGrp="1"/>
          </p:cNvSpPr>
          <p:nvPr>
            <p:ph idx="1"/>
          </p:nvPr>
        </p:nvSpPr>
        <p:spPr/>
        <p:txBody>
          <a:bodyPr/>
          <a:lstStyle/>
          <a:p>
            <a:r>
              <a:rPr lang="en-US" dirty="0"/>
              <a:t>OT WAS FIRST USED BY KOCH IN THE TREATMENT OF TUBERCULOSIS</a:t>
            </a:r>
          </a:p>
          <a:p>
            <a:r>
              <a:rPr lang="en-US" dirty="0"/>
              <a:t>LATER USED FOR ALLERGIC TESTING BY VON PIRQUET</a:t>
            </a:r>
          </a:p>
          <a:p>
            <a:r>
              <a:rPr lang="en-US" dirty="0"/>
              <a:t>PARTIALLY PURIFIED PROTEIN ANTIGEN IS INTRODUCED BY SEIBERT.CALLED PPD  </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MANTOUX TEST </a:t>
            </a:r>
            <a:endParaRPr lang="en-IN" dirty="0"/>
          </a:p>
        </p:txBody>
      </p:sp>
      <p:sp>
        <p:nvSpPr>
          <p:cNvPr id="3" name="Content Placeholder 2"/>
          <p:cNvSpPr>
            <a:spLocks noGrp="1"/>
          </p:cNvSpPr>
          <p:nvPr>
            <p:ph idx="1"/>
          </p:nvPr>
        </p:nvSpPr>
        <p:spPr/>
        <p:txBody>
          <a:bodyPr>
            <a:normAutofit/>
          </a:bodyPr>
          <a:lstStyle/>
          <a:p>
            <a:r>
              <a:rPr lang="en-US" dirty="0">
                <a:solidFill>
                  <a:schemeClr val="bg1"/>
                </a:solidFill>
              </a:rPr>
              <a:t>0.1 ml Of </a:t>
            </a:r>
            <a:r>
              <a:rPr lang="en-US" dirty="0" err="1">
                <a:solidFill>
                  <a:schemeClr val="bg1"/>
                </a:solidFill>
              </a:rPr>
              <a:t>ppd</a:t>
            </a:r>
            <a:r>
              <a:rPr lang="en-US" dirty="0">
                <a:solidFill>
                  <a:schemeClr val="bg1"/>
                </a:solidFill>
              </a:rPr>
              <a:t> containing 5 </a:t>
            </a:r>
            <a:r>
              <a:rPr lang="en-US" dirty="0" err="1">
                <a:solidFill>
                  <a:schemeClr val="bg1"/>
                </a:solidFill>
              </a:rPr>
              <a:t>tu</a:t>
            </a:r>
            <a:r>
              <a:rPr lang="en-US" dirty="0">
                <a:solidFill>
                  <a:schemeClr val="bg1"/>
                </a:solidFill>
              </a:rPr>
              <a:t> is injected </a:t>
            </a:r>
            <a:r>
              <a:rPr lang="en-US" dirty="0" err="1">
                <a:solidFill>
                  <a:schemeClr val="bg1"/>
                </a:solidFill>
              </a:rPr>
              <a:t>intradermally</a:t>
            </a:r>
            <a:r>
              <a:rPr lang="en-US" dirty="0">
                <a:solidFill>
                  <a:schemeClr val="bg1"/>
                </a:solidFill>
              </a:rPr>
              <a:t> on the flexor aspect of the forearm with a tuberculin syringe raising a wheel.</a:t>
            </a:r>
          </a:p>
          <a:p>
            <a:r>
              <a:rPr lang="en-US" dirty="0">
                <a:solidFill>
                  <a:schemeClr val="bg1"/>
                </a:solidFill>
              </a:rPr>
              <a:t> Injection should be given between the layers of skin and not subcutaneously.</a:t>
            </a:r>
          </a:p>
          <a:p>
            <a:r>
              <a:rPr lang="en-US" dirty="0">
                <a:solidFill>
                  <a:schemeClr val="bg1"/>
                </a:solidFill>
              </a:rPr>
              <a:t>The site is examined 48-72 hours later and </a:t>
            </a:r>
            <a:r>
              <a:rPr lang="en-US" dirty="0" err="1">
                <a:solidFill>
                  <a:schemeClr val="bg1"/>
                </a:solidFill>
              </a:rPr>
              <a:t>induration</a:t>
            </a:r>
            <a:r>
              <a:rPr lang="en-US" dirty="0">
                <a:solidFill>
                  <a:schemeClr val="bg1"/>
                </a:solidFill>
              </a:rPr>
              <a:t> is measured at its widest point transversely to the long axis of the arm.</a:t>
            </a:r>
          </a:p>
          <a:p>
            <a:r>
              <a:rPr lang="en-US" dirty="0" err="1">
                <a:solidFill>
                  <a:schemeClr val="bg1"/>
                </a:solidFill>
              </a:rPr>
              <a:t>Erythema</a:t>
            </a:r>
            <a:r>
              <a:rPr lang="en-US" dirty="0">
                <a:solidFill>
                  <a:schemeClr val="bg1"/>
                </a:solidFill>
              </a:rPr>
              <a:t> is not taken into account. </a:t>
            </a:r>
          </a:p>
          <a:p>
            <a:endParaRPr lang="en-US" dirty="0">
              <a:solidFill>
                <a:schemeClr val="bg1"/>
              </a:solidFill>
            </a:endParaRPr>
          </a:p>
          <a:p>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MANTOUX TEST</a:t>
            </a:r>
            <a:endParaRPr lang="en-IN" dirty="0"/>
          </a:p>
        </p:txBody>
      </p:sp>
      <p:sp>
        <p:nvSpPr>
          <p:cNvPr id="3" name="Content Placeholder 2"/>
          <p:cNvSpPr>
            <a:spLocks noGrp="1"/>
          </p:cNvSpPr>
          <p:nvPr>
            <p:ph idx="1"/>
          </p:nvPr>
        </p:nvSpPr>
        <p:spPr/>
        <p:txBody>
          <a:bodyPr/>
          <a:lstStyle/>
          <a:p>
            <a:r>
              <a:rPr lang="en-US" dirty="0"/>
              <a:t>INDURATION OF DIAMETER 10mm OR MORE IS CONSIDERED POSITIVE,5 mm OR LESS NEGATIVE AND 6-9 EQUIVOCAL. A PPD DOSE OF 1 TU IS USED WHEN EXTREME HYPERSENSITIVITY IS SUSPECTED; AND DOSES OF 10 OR 100 WHEN 5 TU TEST IS NEGATIVE.</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51048.JPG"/>
          <p:cNvPicPr>
            <a:picLocks noChangeAspect="1"/>
          </p:cNvPicPr>
          <p:nvPr/>
        </p:nvPicPr>
        <p:blipFill>
          <a:blip r:embed="rId2"/>
          <a:stretch>
            <a:fillRect/>
          </a:stretch>
        </p:blipFill>
        <p:spPr>
          <a:xfrm>
            <a:off x="914400" y="990600"/>
            <a:ext cx="7315200" cy="4876800"/>
          </a:xfrm>
          <a:prstGeom prst="rect">
            <a:avLst/>
          </a:prstGeom>
        </p:spPr>
      </p:pic>
      <p:sp>
        <p:nvSpPr>
          <p:cNvPr id="690178" name="Rectangle 2"/>
          <p:cNvSpPr>
            <a:spLocks noGrp="1" noChangeArrowheads="1"/>
          </p:cNvSpPr>
          <p:nvPr>
            <p:ph type="title"/>
          </p:nvPr>
        </p:nvSpPr>
        <p:spPr/>
        <p:txBody>
          <a:bodyPr/>
          <a:lstStyle/>
          <a:p>
            <a:r>
              <a:rPr lang="en-US"/>
              <a:t>WARNING!</a:t>
            </a:r>
            <a:endParaRPr lang="en-US" dirty="0"/>
          </a:p>
        </p:txBody>
      </p:sp>
      <p:sp>
        <p:nvSpPr>
          <p:cNvPr id="4" name="Footer Placeholder 2"/>
          <p:cNvSpPr>
            <a:spLocks noGrp="1"/>
          </p:cNvSpPr>
          <p:nvPr>
            <p:ph type="ftr" sz="quarter" idx="11"/>
          </p:nvPr>
        </p:nvSpPr>
        <p:spPr>
          <a:xfrm>
            <a:off x="457200" y="6356350"/>
            <a:ext cx="1543032" cy="365125"/>
          </a:xfrm>
        </p:spPr>
        <p:txBody>
          <a:bodyPr/>
          <a:lstStyle/>
          <a:p>
            <a:r>
              <a:rPr lang="en-US" i="1"/>
              <a:t>M.TUBERCULOSIS</a:t>
            </a:r>
            <a:endParaRPr lang="en-US" i="1" dirty="0"/>
          </a:p>
        </p:txBody>
      </p:sp>
      <p:sp>
        <p:nvSpPr>
          <p:cNvPr id="690179" name="Text Box 3"/>
          <p:cNvSpPr txBox="1">
            <a:spLocks noChangeArrowheads="1"/>
          </p:cNvSpPr>
          <p:nvPr/>
        </p:nvSpPr>
        <p:spPr bwMode="auto">
          <a:xfrm>
            <a:off x="457200" y="1600200"/>
            <a:ext cx="8458200" cy="3937000"/>
          </a:xfrm>
          <a:prstGeom prst="rect">
            <a:avLst/>
          </a:prstGeom>
          <a:noFill/>
          <a:ln w="9525">
            <a:noFill/>
            <a:miter lim="800000"/>
          </a:ln>
          <a:effectLst/>
        </p:spPr>
        <p:txBody>
          <a:bodyPr>
            <a:spAutoFit/>
          </a:bodyPr>
          <a:lstStyle/>
          <a:p>
            <a:pPr>
              <a:spcBef>
                <a:spcPct val="50000"/>
              </a:spcBef>
              <a:buClrTx/>
              <a:buFontTx/>
              <a:buNone/>
            </a:pPr>
            <a:r>
              <a:rPr lang="en-US" sz="2800" dirty="0" err="1">
                <a:solidFill>
                  <a:schemeClr val="tx1"/>
                </a:solidFill>
                <a:latin typeface="Tahoma" panose="020B0604030504040204" pitchFamily="34" charset="0"/>
                <a:cs typeface="Arial" panose="020B0604020202020204" pitchFamily="34" charset="0"/>
              </a:rPr>
              <a:t>Rifampin</a:t>
            </a:r>
            <a:r>
              <a:rPr lang="en-US" sz="2800" dirty="0">
                <a:solidFill>
                  <a:schemeClr val="tx1"/>
                </a:solidFill>
                <a:latin typeface="Tahoma" panose="020B0604030504040204" pitchFamily="34" charset="0"/>
                <a:cs typeface="Arial" panose="020B0604020202020204" pitchFamily="34" charset="0"/>
              </a:rPr>
              <a:t> and </a:t>
            </a:r>
            <a:r>
              <a:rPr lang="en-US" sz="2800" dirty="0" err="1">
                <a:solidFill>
                  <a:schemeClr val="tx1"/>
                </a:solidFill>
                <a:latin typeface="Tahoma" panose="020B0604030504040204" pitchFamily="34" charset="0"/>
                <a:cs typeface="Arial" panose="020B0604020202020204" pitchFamily="34" charset="0"/>
              </a:rPr>
              <a:t>Isoniazid</a:t>
            </a:r>
            <a:r>
              <a:rPr lang="en-US" sz="2800" dirty="0">
                <a:solidFill>
                  <a:schemeClr val="tx1"/>
                </a:solidFill>
                <a:latin typeface="Tahoma" panose="020B0604030504040204" pitchFamily="34" charset="0"/>
                <a:cs typeface="Arial" panose="020B0604020202020204" pitchFamily="34" charset="0"/>
              </a:rPr>
              <a:t> are the most effective drugs for the treatment of TB.</a:t>
            </a:r>
          </a:p>
          <a:p>
            <a:pPr>
              <a:spcBef>
                <a:spcPct val="50000"/>
              </a:spcBef>
              <a:buClrTx/>
              <a:buFontTx/>
              <a:buNone/>
            </a:pPr>
            <a:r>
              <a:rPr lang="en-US" sz="2800" u="sng" dirty="0">
                <a:solidFill>
                  <a:schemeClr val="tx1"/>
                </a:solidFill>
                <a:latin typeface="Tahoma" panose="020B0604030504040204" pitchFamily="34" charset="0"/>
                <a:cs typeface="Arial" panose="020B0604020202020204" pitchFamily="34" charset="0"/>
              </a:rPr>
              <a:t> These 2 drugs should</a:t>
            </a:r>
            <a:r>
              <a:rPr lang="en-US" sz="2800" dirty="0">
                <a:solidFill>
                  <a:schemeClr val="tx1"/>
                </a:solidFill>
                <a:latin typeface="Tahoma" panose="020B0604030504040204" pitchFamily="34" charset="0"/>
                <a:cs typeface="Arial" panose="020B0604020202020204" pitchFamily="34" charset="0"/>
              </a:rPr>
              <a:t> </a:t>
            </a:r>
            <a:r>
              <a:rPr lang="en-US" sz="2800" u="sng" dirty="0">
                <a:solidFill>
                  <a:schemeClr val="tx1"/>
                </a:solidFill>
                <a:latin typeface="Tahoma" panose="020B0604030504040204" pitchFamily="34" charset="0"/>
                <a:cs typeface="Arial" panose="020B0604020202020204" pitchFamily="34" charset="0"/>
              </a:rPr>
              <a:t>never be given alone! </a:t>
            </a:r>
          </a:p>
          <a:p>
            <a:pPr>
              <a:spcBef>
                <a:spcPct val="50000"/>
              </a:spcBef>
              <a:buClrTx/>
              <a:buFontTx/>
              <a:buNone/>
            </a:pPr>
            <a:r>
              <a:rPr lang="en-US" sz="2800" dirty="0">
                <a:solidFill>
                  <a:schemeClr val="tx1"/>
                </a:solidFill>
                <a:latin typeface="Tahoma" panose="020B0604030504040204" pitchFamily="34" charset="0"/>
                <a:cs typeface="Arial" panose="020B0604020202020204" pitchFamily="34" charset="0"/>
              </a:rPr>
              <a:t>They are always used in combination because resistance occurs to one drug alone very rapidly. They are used in combination with each other initially as well as other drugs. Bacilli must become resistant to two drugs in order to remain viable..</a:t>
            </a:r>
            <a:r>
              <a:rPr lang="en-US" dirty="0">
                <a:solidFill>
                  <a:schemeClr val="tx1"/>
                </a:solidFill>
                <a:latin typeface="Tahoma" panose="020B0604030504040204" pitchFamily="34" charset="0"/>
                <a:cs typeface="Arial" panose="020B0604020202020204" pitchFamily="34" charset="0"/>
              </a:rPr>
              <a:t>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lstStyle/>
          <a:p>
            <a:r>
              <a:rPr lang="en-US"/>
              <a:t>prevention</a:t>
            </a:r>
            <a:endParaRPr lang="en-IN"/>
          </a:p>
        </p:txBody>
      </p:sp>
      <p:sp>
        <p:nvSpPr>
          <p:cNvPr id="735235" name="Rectangle 3"/>
          <p:cNvSpPr>
            <a:spLocks noGrp="1" noChangeArrowheads="1"/>
          </p:cNvSpPr>
          <p:nvPr>
            <p:ph idx="1"/>
          </p:nvPr>
        </p:nvSpPr>
        <p:spPr/>
        <p:txBody>
          <a:bodyPr/>
          <a:lstStyle/>
          <a:p>
            <a:r>
              <a:rPr lang="en-US"/>
              <a:t>Early detection</a:t>
            </a:r>
          </a:p>
          <a:p>
            <a:r>
              <a:rPr lang="en-US"/>
              <a:t>Education and screening</a:t>
            </a:r>
          </a:p>
          <a:p>
            <a:r>
              <a:rPr lang="en-US"/>
              <a:t>Engineering controls</a:t>
            </a:r>
          </a:p>
          <a:p>
            <a:r>
              <a:rPr lang="en-US"/>
              <a:t>Personal hygiene and isolation of infected cases.</a:t>
            </a:r>
            <a:endParaRPr lang="en-IN"/>
          </a:p>
        </p:txBody>
      </p:sp>
      <p:sp>
        <p:nvSpPr>
          <p:cNvPr id="4" name="Footer Placeholder 3"/>
          <p:cNvSpPr>
            <a:spLocks noGrp="1"/>
          </p:cNvSpPr>
          <p:nvPr>
            <p:ph type="ftr" sz="quarter" idx="11"/>
          </p:nvPr>
        </p:nvSpPr>
        <p:spPr/>
        <p:txBody>
          <a:bodyPr/>
          <a:lstStyle/>
          <a:p>
            <a:endParaRPr lang="en-US" i="1"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ek.jpg"/>
          <p:cNvPicPr>
            <a:picLocks noChangeAspect="1"/>
          </p:cNvPicPr>
          <p:nvPr/>
        </p:nvPicPr>
        <p:blipFill>
          <a:blip r:embed="rId2"/>
          <a:stretch>
            <a:fillRect/>
          </a:stretch>
        </p:blipFill>
        <p:spPr>
          <a:xfrm>
            <a:off x="0" y="-214338"/>
            <a:ext cx="9144000" cy="6858000"/>
          </a:xfrm>
          <a:prstGeom prst="rect">
            <a:avLst/>
          </a:prstGeom>
        </p:spPr>
      </p:pic>
      <p:sp>
        <p:nvSpPr>
          <p:cNvPr id="736259" name="Rectangle 3"/>
          <p:cNvSpPr>
            <a:spLocks noGrp="1" noChangeArrowheads="1"/>
          </p:cNvSpPr>
          <p:nvPr>
            <p:ph idx="1"/>
          </p:nvPr>
        </p:nvSpPr>
        <p:spPr/>
        <p:txBody>
          <a:bodyPr>
            <a:normAutofit fontScale="92500"/>
          </a:bodyPr>
          <a:lstStyle/>
          <a:p>
            <a:pPr>
              <a:buFontTx/>
              <a:buNone/>
            </a:pPr>
            <a:r>
              <a:rPr lang="en-US" sz="10600"/>
              <a:t>   </a:t>
            </a:r>
          </a:p>
          <a:p>
            <a:pPr>
              <a:buFontTx/>
              <a:buNone/>
            </a:pPr>
            <a:r>
              <a:rPr lang="en-US" sz="10600"/>
              <a:t>    Thank  you</a:t>
            </a:r>
            <a:endParaRPr lang="en-IN" sz="10600"/>
          </a:p>
        </p:txBody>
      </p:sp>
      <p:sp>
        <p:nvSpPr>
          <p:cNvPr id="3" name="Footer Placeholder 3"/>
          <p:cNvSpPr>
            <a:spLocks noGrp="1"/>
          </p:cNvSpPr>
          <p:nvPr>
            <p:ph type="ftr" sz="quarter" idx="11"/>
          </p:nvPr>
        </p:nvSpPr>
        <p:spPr/>
        <p:txBody>
          <a:bodyPr/>
          <a:lstStyle/>
          <a:p>
            <a:endParaRPr lang="en-US" i="1"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MYCOBACTERIUM  TUBERCULOSIS</a:t>
            </a:r>
            <a:br>
              <a:rPr lang="en-US" dirty="0"/>
            </a:br>
            <a:endParaRPr lang="en-IN" dirty="0"/>
          </a:p>
        </p:txBody>
      </p:sp>
      <p:sp>
        <p:nvSpPr>
          <p:cNvPr id="3" name="Content Placeholder 2"/>
          <p:cNvSpPr>
            <a:spLocks noGrp="1"/>
          </p:cNvSpPr>
          <p:nvPr>
            <p:ph idx="1"/>
          </p:nvPr>
        </p:nvSpPr>
        <p:spPr/>
        <p:txBody>
          <a:bodyPr/>
          <a:lstStyle/>
          <a:p>
            <a:r>
              <a:rPr lang="en-US" dirty="0"/>
              <a:t>STRAIGHT OR SLIGHTLY CURVED ROD</a:t>
            </a:r>
          </a:p>
          <a:p>
            <a:r>
              <a:rPr lang="en-US" dirty="0"/>
              <a:t>OCCURING SINGLY’ IN PAIRS OR AS SMALL CLUMPS</a:t>
            </a:r>
          </a:p>
          <a:p>
            <a:r>
              <a:rPr lang="en-US" dirty="0"/>
              <a:t>TUBERCULOSIS IN HUMANS IS CAUSED BY TWO TYPES</a:t>
            </a:r>
          </a:p>
          <a:p>
            <a:pPr>
              <a:buNone/>
            </a:pPr>
            <a:r>
              <a:rPr lang="en-US" dirty="0"/>
              <a:t>                    HUMAN</a:t>
            </a:r>
          </a:p>
          <a:p>
            <a:pPr>
              <a:buNone/>
            </a:pPr>
            <a:r>
              <a:rPr lang="en-US" dirty="0"/>
              <a:t>                     BOVINE</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51038.JPG"/>
          <p:cNvPicPr>
            <a:picLocks noChangeAspect="1"/>
          </p:cNvPicPr>
          <p:nvPr/>
        </p:nvPicPr>
        <p:blipFill>
          <a:blip r:embed="rId2"/>
          <a:stretch>
            <a:fillRect/>
          </a:stretch>
        </p:blipFill>
        <p:spPr>
          <a:xfrm>
            <a:off x="914400" y="990600"/>
            <a:ext cx="7315200" cy="4876800"/>
          </a:xfrm>
          <a:prstGeom prst="rect">
            <a:avLst/>
          </a:prstGeom>
        </p:spPr>
      </p:pic>
      <p:sp>
        <p:nvSpPr>
          <p:cNvPr id="2" name="Title 1"/>
          <p:cNvSpPr>
            <a:spLocks noGrp="1"/>
          </p:cNvSpPr>
          <p:nvPr>
            <p:ph type="title"/>
          </p:nvPr>
        </p:nvSpPr>
        <p:spPr/>
        <p:txBody>
          <a:bodyPr>
            <a:normAutofit/>
          </a:bodyPr>
          <a:lstStyle/>
          <a:p>
            <a:r>
              <a:rPr lang="en-US" sz="2000" dirty="0">
                <a:solidFill>
                  <a:srgbClr val="FFFF00"/>
                </a:solidFill>
              </a:rPr>
              <a:t>THE  STAINS IMPART DIFFERRENT COLOURS TO DIFFERENT BACTERIA OR BACTERIAL STRUCTURE</a:t>
            </a:r>
            <a:endParaRPr lang="en-IN" sz="2000" dirty="0">
              <a:solidFill>
                <a:srgbClr val="FFFF00"/>
              </a:solidFill>
            </a:endParaRPr>
          </a:p>
        </p:txBody>
      </p:sp>
      <p:sp>
        <p:nvSpPr>
          <p:cNvPr id="3" name="Content Placeholder 2"/>
          <p:cNvSpPr>
            <a:spLocks noGrp="1"/>
          </p:cNvSpPr>
          <p:nvPr>
            <p:ph idx="1"/>
          </p:nvPr>
        </p:nvSpPr>
        <p:spPr/>
        <p:txBody>
          <a:bodyPr/>
          <a:lstStyle/>
          <a:p>
            <a:r>
              <a:rPr lang="en-US" dirty="0">
                <a:solidFill>
                  <a:srgbClr val="FFFF00"/>
                </a:solidFill>
              </a:rPr>
              <a:t>GRAM STAIN</a:t>
            </a:r>
          </a:p>
          <a:p>
            <a:r>
              <a:rPr lang="en-US" dirty="0">
                <a:solidFill>
                  <a:srgbClr val="FFFF00"/>
                </a:solidFill>
              </a:rPr>
              <a:t>ACID FAST STAIN</a:t>
            </a:r>
            <a:endParaRPr lang="en-IN"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GRAM STAIN </a:t>
            </a:r>
            <a:br>
              <a:rPr lang="en-US" dirty="0"/>
            </a:br>
            <a:endParaRPr lang="en-IN" dirty="0"/>
          </a:p>
        </p:txBody>
      </p:sp>
      <p:sp>
        <p:nvSpPr>
          <p:cNvPr id="3" name="Content Placeholder 2"/>
          <p:cNvSpPr>
            <a:spLocks noGrp="1"/>
          </p:cNvSpPr>
          <p:nvPr>
            <p:ph idx="1"/>
          </p:nvPr>
        </p:nvSpPr>
        <p:spPr/>
        <p:txBody>
          <a:bodyPr/>
          <a:lstStyle/>
          <a:p>
            <a:r>
              <a:rPr lang="en-US" dirty="0"/>
              <a:t>PRIMARY STAINING WITH A DYE</a:t>
            </a:r>
          </a:p>
          <a:p>
            <a:r>
              <a:rPr lang="en-US" dirty="0"/>
              <a:t>APPLICATION OF DILUTE SOLUTION OF IODINE</a:t>
            </a:r>
          </a:p>
          <a:p>
            <a:r>
              <a:rPr lang="en-US" dirty="0"/>
              <a:t>DECOLOURISATION WITH AN ORGANIC SOLVENT </a:t>
            </a:r>
          </a:p>
          <a:p>
            <a:r>
              <a:rPr lang="en-US" dirty="0"/>
              <a:t>COUNTERSTAINING WITH A DYE OF CONTRASTING COLOUR</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GRAM POSITIVE&amp;GRAM NEGATIVE</a:t>
            </a:r>
            <a:endParaRPr lang="en-IN" dirty="0"/>
          </a:p>
        </p:txBody>
      </p:sp>
      <p:sp>
        <p:nvSpPr>
          <p:cNvPr id="3" name="Content Placeholder 2"/>
          <p:cNvSpPr>
            <a:spLocks noGrp="1"/>
          </p:cNvSpPr>
          <p:nvPr>
            <p:ph idx="1"/>
          </p:nvPr>
        </p:nvSpPr>
        <p:spPr/>
        <p:txBody>
          <a:bodyPr/>
          <a:lstStyle/>
          <a:p>
            <a:r>
              <a:rPr lang="en-US" dirty="0"/>
              <a:t>RESIST DECOLOURATION AND RETAIN THE PRIMARY STAIN, APPEARING VIOLET</a:t>
            </a:r>
          </a:p>
          <a:p>
            <a:r>
              <a:rPr lang="en-US" dirty="0"/>
              <a:t>DECOLOURISED BY THE ORGANIC SOLVENT SO HAVE THE COUNTER STAIN, APPEARING RED</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 FAST STAIN</a:t>
            </a:r>
            <a:endParaRPr lang="en-IN" dirty="0"/>
          </a:p>
        </p:txBody>
      </p:sp>
      <p:sp>
        <p:nvSpPr>
          <p:cNvPr id="3" name="Content Placeholder 2"/>
          <p:cNvSpPr>
            <a:spLocks noGrp="1"/>
          </p:cNvSpPr>
          <p:nvPr>
            <p:ph idx="1"/>
          </p:nvPr>
        </p:nvSpPr>
        <p:spPr/>
        <p:txBody>
          <a:bodyPr/>
          <a:lstStyle/>
          <a:p>
            <a:r>
              <a:rPr lang="en-US" dirty="0"/>
              <a:t>SMEAR IS STAINED WITH SRONG SOLUTION OF CARBOL FUCHSIN WITH APPLICATION OF HEAT</a:t>
            </a:r>
          </a:p>
          <a:p>
            <a:r>
              <a:rPr lang="en-US" dirty="0"/>
              <a:t>DECOLOURISED WITH 20% SULPHURIC ACID</a:t>
            </a:r>
          </a:p>
          <a:p>
            <a:r>
              <a:rPr lang="en-US" dirty="0"/>
              <a:t>COUNTERSTAINED WITH METHYLENE BLUE</a:t>
            </a:r>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1341</Words>
  <Application>Microsoft Office PowerPoint</Application>
  <PresentationFormat>On-screen Show (4:3)</PresentationFormat>
  <Paragraphs>207</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Book Antiqua</vt:lpstr>
      <vt:lpstr>Lucida Sans</vt:lpstr>
      <vt:lpstr>Tahoma</vt:lpstr>
      <vt:lpstr>Times New Roman</vt:lpstr>
      <vt:lpstr>Trebuchet MS</vt:lpstr>
      <vt:lpstr>Wingdings</vt:lpstr>
      <vt:lpstr>Wingdings 2</vt:lpstr>
      <vt:lpstr>Wingdings 3</vt:lpstr>
      <vt:lpstr>Apex</vt:lpstr>
      <vt:lpstr>MYCOBACTERIUM TUBERCULOSIS </vt:lpstr>
      <vt:lpstr>Distribution statistics</vt:lpstr>
      <vt:lpstr>PowerPoint Presentation</vt:lpstr>
      <vt:lpstr>MYCOBACTERIA</vt:lpstr>
      <vt:lpstr> MYCOBACTERIUM  TUBERCULOSIS </vt:lpstr>
      <vt:lpstr>THE  STAINS IMPART DIFFERRENT COLOURS TO DIFFERENT BACTERIA OR BACTERIAL STRUCTURE</vt:lpstr>
      <vt:lpstr>GRAM STAIN  </vt:lpstr>
      <vt:lpstr>GRAM POSITIVE&amp;GRAM NEGATIVE</vt:lpstr>
      <vt:lpstr>ACID FAST STAIN</vt:lpstr>
      <vt:lpstr>ACID FASTNESS IN M. TUBERCULOSIS</vt:lpstr>
      <vt:lpstr>FROM EXPOSURE TO INFECTION</vt:lpstr>
      <vt:lpstr>DETERMINANT OF TRANSMISSION</vt:lpstr>
      <vt:lpstr>Transmission</vt:lpstr>
      <vt:lpstr>PowerPoint Presentation</vt:lpstr>
      <vt:lpstr>PowerPoint Presentation</vt:lpstr>
      <vt:lpstr>TRANSMISSION</vt:lpstr>
      <vt:lpstr>Contd..</vt:lpstr>
      <vt:lpstr>FROM INFECTION TO DISEASE</vt:lpstr>
      <vt:lpstr>DISEASES FAVOR THE DEVELOPMENT OF ACTIVE TUBERCULOSIS</vt:lpstr>
      <vt:lpstr>PowerPoint Presentation</vt:lpstr>
      <vt:lpstr>SPREAD</vt:lpstr>
      <vt:lpstr>PATHOGENESIS</vt:lpstr>
      <vt:lpstr>TUBERCLE BACILLI DO NOT CONTAIN OR SECRETE TOXIN.THE EXACT BASIS OF VIRULENCE IS NOT UNDERSTOOD, SEEMS TO BE RELATED TO THEIR ABILITY TO SURVIVE AND MULTIPLY IN MACROPHAGES   </vt:lpstr>
      <vt:lpstr>CELL MEDIATED IMMUNITY IS EFFECTIVE WHILE HUMORAL IMMUNITY IS IRRELAVENT </vt:lpstr>
      <vt:lpstr>PHAGOCYTOSIS</vt:lpstr>
      <vt:lpstr>INTIAL STAGE OF INFECTION</vt:lpstr>
      <vt:lpstr>2 TO 4 WEEKS AFTER INFECTION</vt:lpstr>
      <vt:lpstr>EVENTS INITIATE THE 2 HOST RESPONSES</vt:lpstr>
      <vt:lpstr>ACTIVATION OF CD4+ HELPER T CELL</vt:lpstr>
      <vt:lpstr>TISSUE –DAMAGING RESPONSE</vt:lpstr>
      <vt:lpstr>CELL MEDIATED IMMUNITY</vt:lpstr>
      <vt:lpstr>PROGRESSION OF TISUE-DAMAGING RESPONSE</vt:lpstr>
      <vt:lpstr>CYTOKINES</vt:lpstr>
      <vt:lpstr>ANTIGENS GIVING PROTECTIVE IMMUNITY</vt:lpstr>
      <vt:lpstr>TYPES</vt:lpstr>
      <vt:lpstr>CLINICAL FEATURES</vt:lpstr>
      <vt:lpstr>i</vt:lpstr>
      <vt:lpstr> cervical</vt:lpstr>
      <vt:lpstr>PowerPoint Presentation</vt:lpstr>
      <vt:lpstr>Potts spine</vt:lpstr>
      <vt:lpstr>Supra renal tuberculosis</vt:lpstr>
      <vt:lpstr>Axillary tuberculosis</vt:lpstr>
      <vt:lpstr>Diagnosis</vt:lpstr>
      <vt:lpstr>TUBERCULIN TEST</vt:lpstr>
      <vt:lpstr>MANTOUX TEST </vt:lpstr>
      <vt:lpstr>MANTOUX TEST</vt:lpstr>
      <vt:lpstr>WARNING!</vt:lpstr>
      <vt:lpstr>prevention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MYCOBACTERIUM TUBERCULOSIS</dc:title>
  <dc:creator>user</dc:creator>
  <cp:lastModifiedBy>AJAYAN T</cp:lastModifiedBy>
  <cp:revision>63</cp:revision>
  <dcterms:created xsi:type="dcterms:W3CDTF">2011-03-28T19:11:00Z</dcterms:created>
  <dcterms:modified xsi:type="dcterms:W3CDTF">2021-03-05T13:24:18Z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1033-11.2.0.8684</vt:lpwstr>
  </property>
</Properties>
</file>